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0" r:id="rId2"/>
    <p:sldId id="300" r:id="rId3"/>
    <p:sldId id="258" r:id="rId4"/>
    <p:sldId id="302" r:id="rId5"/>
    <p:sldId id="312" r:id="rId6"/>
    <p:sldId id="308" r:id="rId7"/>
    <p:sldId id="270" r:id="rId8"/>
    <p:sldId id="303" r:id="rId9"/>
    <p:sldId id="310" r:id="rId10"/>
    <p:sldId id="309" r:id="rId11"/>
    <p:sldId id="295" r:id="rId12"/>
    <p:sldId id="296" r:id="rId13"/>
    <p:sldId id="311" r:id="rId14"/>
    <p:sldId id="314" r:id="rId15"/>
    <p:sldId id="28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vashti G Dames" initials="LGD" lastIdx="0" clrIdx="0">
    <p:extLst>
      <p:ext uri="{19B8F6BF-5375-455C-9EA6-DF929625EA0E}">
        <p15:presenceInfo xmlns:p15="http://schemas.microsoft.com/office/powerpoint/2012/main" userId="S-1-5-21-2854547781-1067500679-2129979969-201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3D62"/>
    <a:srgbClr val="E8BC36"/>
    <a:srgbClr val="D6A948"/>
    <a:srgbClr val="3B3838"/>
    <a:srgbClr val="161616"/>
    <a:srgbClr val="362D80"/>
    <a:srgbClr val="EFEFEF"/>
    <a:srgbClr val="E763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74" autoAdjust="0"/>
    <p:restoredTop sz="77489" autoAdjust="0"/>
  </p:normalViewPr>
  <p:slideViewPr>
    <p:cSldViewPr snapToGrid="0" showGuides="1">
      <p:cViewPr varScale="1">
        <p:scale>
          <a:sx n="62" d="100"/>
          <a:sy n="62" d="100"/>
        </p:scale>
        <p:origin x="640" y="36"/>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776"/>
    </p:cViewPr>
  </p:sorterViewPr>
  <p:notesViewPr>
    <p:cSldViewPr snapToGrid="0">
      <p:cViewPr varScale="1">
        <p:scale>
          <a:sx n="60" d="100"/>
          <a:sy n="60" d="100"/>
        </p:scale>
        <p:origin x="250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8403A2-4332-4D6A-ADFD-E1A8DC5393AC}" type="doc">
      <dgm:prSet loTypeId="urn:microsoft.com/office/officeart/2005/8/layout/default" loCatId="list" qsTypeId="urn:microsoft.com/office/officeart/2005/8/quickstyle/simple1" qsCatId="simple" csTypeId="urn:microsoft.com/office/officeart/2005/8/colors/accent1_4" csCatId="accent1" phldr="1"/>
      <dgm:spPr/>
      <dgm:t>
        <a:bodyPr/>
        <a:lstStyle/>
        <a:p>
          <a:endParaRPr lang="en-US"/>
        </a:p>
      </dgm:t>
    </dgm:pt>
    <dgm:pt modelId="{980AB77C-4814-4AF0-AE26-470F2D33B3B8}">
      <dgm:prSet phldrT="[Text]" custT="1"/>
      <dgm:spPr/>
      <dgm:t>
        <a:bodyPr/>
        <a:lstStyle/>
        <a:p>
          <a:r>
            <a:rPr lang="en-US" sz="1600" dirty="0" smtClean="0"/>
            <a:t>Li, Li, and Lu (2022) study the impact of a climate shock on the supply of public and private sector credit for 174 countries using the Notre Dame Global Adaptation Index and an OLS regression. They find that climate risk has a significant negative effect on credit supply to the private sector, and a positive effect on public sector credit. </a:t>
          </a:r>
          <a:endParaRPr lang="en-US" sz="1600" dirty="0"/>
        </a:p>
      </dgm:t>
    </dgm:pt>
    <dgm:pt modelId="{ECF4D9E1-D2FE-4AD5-9A9B-58F656E148FA}" type="parTrans" cxnId="{BF353193-BAF4-46D8-9C14-AFEB56BC65C6}">
      <dgm:prSet/>
      <dgm:spPr/>
      <dgm:t>
        <a:bodyPr/>
        <a:lstStyle/>
        <a:p>
          <a:endParaRPr lang="en-US" sz="2000"/>
        </a:p>
      </dgm:t>
    </dgm:pt>
    <dgm:pt modelId="{689C50EC-0543-4580-875C-B654D07F4EF8}" type="sibTrans" cxnId="{BF353193-BAF4-46D8-9C14-AFEB56BC65C6}">
      <dgm:prSet/>
      <dgm:spPr/>
      <dgm:t>
        <a:bodyPr/>
        <a:lstStyle/>
        <a:p>
          <a:endParaRPr lang="en-US" sz="2000"/>
        </a:p>
      </dgm:t>
    </dgm:pt>
    <dgm:pt modelId="{E11302CA-42C7-4CCD-AF37-375A53AC228D}">
      <dgm:prSet phldrT="[Text]" custT="1"/>
      <dgm:spPr/>
      <dgm:t>
        <a:bodyPr/>
        <a:lstStyle/>
        <a:p>
          <a:r>
            <a:rPr lang="en-US" sz="1600" dirty="0" smtClean="0"/>
            <a:t>Li and Wu (2022) examine the impact of climate risk on the supply of bank loans in China using a fixed effects panel regression model. They find that climate risk negatively impacts loan supply in the banking sector, by reducing banks’ risk appetite and decreasing their deposits.</a:t>
          </a:r>
          <a:endParaRPr lang="en-US" sz="1600" dirty="0"/>
        </a:p>
      </dgm:t>
    </dgm:pt>
    <dgm:pt modelId="{0B66002D-0CCA-41C9-9056-A296A401F773}" type="parTrans" cxnId="{E46B827A-B7E6-4ED9-B473-077FBE028B59}">
      <dgm:prSet/>
      <dgm:spPr/>
      <dgm:t>
        <a:bodyPr/>
        <a:lstStyle/>
        <a:p>
          <a:endParaRPr lang="en-US" sz="2000"/>
        </a:p>
      </dgm:t>
    </dgm:pt>
    <dgm:pt modelId="{952AC388-1088-45B7-B219-4AAF4AC832A0}" type="sibTrans" cxnId="{E46B827A-B7E6-4ED9-B473-077FBE028B59}">
      <dgm:prSet/>
      <dgm:spPr/>
      <dgm:t>
        <a:bodyPr/>
        <a:lstStyle/>
        <a:p>
          <a:endParaRPr lang="en-US" sz="2000"/>
        </a:p>
      </dgm:t>
    </dgm:pt>
    <dgm:pt modelId="{37E1D54F-ACAB-44AE-A63A-1311BE025C37}">
      <dgm:prSet phldrT="[Text]" custT="1"/>
      <dgm:spPr/>
      <dgm:t>
        <a:bodyPr/>
        <a:lstStyle/>
        <a:p>
          <a:r>
            <a:rPr lang="en-US" sz="1600" dirty="0" err="1" smtClean="0"/>
            <a:t>Meisenzahl</a:t>
          </a:r>
          <a:r>
            <a:rPr lang="en-US" sz="1600" dirty="0" smtClean="0"/>
            <a:t> (2023) analyzes how bank lending has changed in response to climate change since 2012 in the U.S. The findings show that banks significantly reduced lending to areas more impacted by climate change beginning in 2015. between 2014 and 2020, a one standard deviation increase in climate risk reduced country level bank portfolio balances by up to 4.7%. </a:t>
          </a:r>
          <a:endParaRPr lang="en-US" sz="1600" dirty="0"/>
        </a:p>
      </dgm:t>
    </dgm:pt>
    <dgm:pt modelId="{CCBC661A-2A6B-47F4-A1F2-850E8DFAD2AB}" type="parTrans" cxnId="{81DD0B8F-EEA4-4926-A00B-CAA034E20813}">
      <dgm:prSet/>
      <dgm:spPr/>
      <dgm:t>
        <a:bodyPr/>
        <a:lstStyle/>
        <a:p>
          <a:endParaRPr lang="en-US" sz="2000"/>
        </a:p>
      </dgm:t>
    </dgm:pt>
    <dgm:pt modelId="{AC9D71E3-3584-41D0-B831-6DFA6DCE4C88}" type="sibTrans" cxnId="{81DD0B8F-EEA4-4926-A00B-CAA034E20813}">
      <dgm:prSet/>
      <dgm:spPr/>
      <dgm:t>
        <a:bodyPr/>
        <a:lstStyle/>
        <a:p>
          <a:endParaRPr lang="en-US" sz="2000"/>
        </a:p>
      </dgm:t>
    </dgm:pt>
    <dgm:pt modelId="{F4871662-C2F1-4FF6-92AA-EB5EFF188F1A}">
      <dgm:prSet phldrT="[Text]" custT="1"/>
      <dgm:spPr/>
      <dgm:t>
        <a:bodyPr/>
        <a:lstStyle/>
        <a:p>
          <a:r>
            <a:rPr lang="en-US" sz="1600" dirty="0" smtClean="0"/>
            <a:t>Calabrese et al (2022) estimate the impact of weather extremes on the probability of mortgage default and prepayment in Florida using an additive Cox proportional hazard model with time-varying covariates. The results show that an extreme weather shock has an impact on mortgage default.</a:t>
          </a:r>
          <a:endParaRPr lang="en-US" sz="1600" dirty="0"/>
        </a:p>
      </dgm:t>
    </dgm:pt>
    <dgm:pt modelId="{A20A0AF1-14AC-429A-91D9-C089D8BC90D4}" type="parTrans" cxnId="{D3766DFF-F770-4D73-A7D0-E4452ED1948B}">
      <dgm:prSet/>
      <dgm:spPr/>
      <dgm:t>
        <a:bodyPr/>
        <a:lstStyle/>
        <a:p>
          <a:endParaRPr lang="en-US" sz="2000"/>
        </a:p>
      </dgm:t>
    </dgm:pt>
    <dgm:pt modelId="{89E981D1-1B5C-4BCA-8936-E7CD4F792140}" type="sibTrans" cxnId="{D3766DFF-F770-4D73-A7D0-E4452ED1948B}">
      <dgm:prSet/>
      <dgm:spPr/>
      <dgm:t>
        <a:bodyPr/>
        <a:lstStyle/>
        <a:p>
          <a:endParaRPr lang="en-US" sz="2000"/>
        </a:p>
      </dgm:t>
    </dgm:pt>
    <dgm:pt modelId="{211E8823-717D-4DC6-BC5B-5C355A70B3D0}">
      <dgm:prSet phldrT="[Text]" custT="1"/>
      <dgm:spPr/>
      <dgm:t>
        <a:bodyPr/>
        <a:lstStyle/>
        <a:p>
          <a:r>
            <a:rPr lang="en-US" sz="1600" dirty="0" err="1" smtClean="0"/>
            <a:t>Serwa</a:t>
          </a:r>
          <a:r>
            <a:rPr lang="en-US" sz="1600" dirty="0" smtClean="0"/>
            <a:t> (2016) calibrates default rates of loan portfolios using NPLs. He applies a simple model of loan quality for several European countries, controlling for loan maturities and dynamics of loan supply. </a:t>
          </a:r>
          <a:endParaRPr lang="en-US" sz="1600" dirty="0"/>
        </a:p>
      </dgm:t>
    </dgm:pt>
    <dgm:pt modelId="{A54DFA60-855A-4092-9E30-8610BC19FAAA}" type="parTrans" cxnId="{D87E9245-A9DC-4C49-9650-23AE5C6BCE37}">
      <dgm:prSet/>
      <dgm:spPr/>
      <dgm:t>
        <a:bodyPr/>
        <a:lstStyle/>
        <a:p>
          <a:endParaRPr lang="en-US" sz="2000"/>
        </a:p>
      </dgm:t>
    </dgm:pt>
    <dgm:pt modelId="{EED07A87-6FD2-4E02-9D86-0A3A7ADA8EBF}" type="sibTrans" cxnId="{D87E9245-A9DC-4C49-9650-23AE5C6BCE37}">
      <dgm:prSet/>
      <dgm:spPr/>
      <dgm:t>
        <a:bodyPr/>
        <a:lstStyle/>
        <a:p>
          <a:endParaRPr lang="en-US" sz="2000"/>
        </a:p>
      </dgm:t>
    </dgm:pt>
    <dgm:pt modelId="{9E0A10F9-CA9D-4865-8C72-939BCCA7E2C9}" type="pres">
      <dgm:prSet presAssocID="{7B8403A2-4332-4D6A-ADFD-E1A8DC5393AC}" presName="diagram" presStyleCnt="0">
        <dgm:presLayoutVars>
          <dgm:dir/>
          <dgm:resizeHandles val="exact"/>
        </dgm:presLayoutVars>
      </dgm:prSet>
      <dgm:spPr/>
      <dgm:t>
        <a:bodyPr/>
        <a:lstStyle/>
        <a:p>
          <a:endParaRPr lang="en-US"/>
        </a:p>
      </dgm:t>
    </dgm:pt>
    <dgm:pt modelId="{B0CE8DBC-AA12-4001-B25E-735195E6FA7A}" type="pres">
      <dgm:prSet presAssocID="{980AB77C-4814-4AF0-AE26-470F2D33B3B8}" presName="node" presStyleLbl="node1" presStyleIdx="0" presStyleCnt="5">
        <dgm:presLayoutVars>
          <dgm:bulletEnabled val="1"/>
        </dgm:presLayoutVars>
      </dgm:prSet>
      <dgm:spPr/>
      <dgm:t>
        <a:bodyPr/>
        <a:lstStyle/>
        <a:p>
          <a:endParaRPr lang="en-US"/>
        </a:p>
      </dgm:t>
    </dgm:pt>
    <dgm:pt modelId="{8396E831-FB30-4955-BA60-3FD270D827F2}" type="pres">
      <dgm:prSet presAssocID="{689C50EC-0543-4580-875C-B654D07F4EF8}" presName="sibTrans" presStyleCnt="0"/>
      <dgm:spPr/>
    </dgm:pt>
    <dgm:pt modelId="{48E39EF3-DB49-4F10-BE0F-792138E2E5A2}" type="pres">
      <dgm:prSet presAssocID="{E11302CA-42C7-4CCD-AF37-375A53AC228D}" presName="node" presStyleLbl="node1" presStyleIdx="1" presStyleCnt="5">
        <dgm:presLayoutVars>
          <dgm:bulletEnabled val="1"/>
        </dgm:presLayoutVars>
      </dgm:prSet>
      <dgm:spPr/>
      <dgm:t>
        <a:bodyPr/>
        <a:lstStyle/>
        <a:p>
          <a:endParaRPr lang="en-US"/>
        </a:p>
      </dgm:t>
    </dgm:pt>
    <dgm:pt modelId="{22C9F162-6AD1-4B23-9194-B0E180E1D30F}" type="pres">
      <dgm:prSet presAssocID="{952AC388-1088-45B7-B219-4AAF4AC832A0}" presName="sibTrans" presStyleCnt="0"/>
      <dgm:spPr/>
    </dgm:pt>
    <dgm:pt modelId="{EAD541E6-A43D-4BF9-84D7-4A387160C2AF}" type="pres">
      <dgm:prSet presAssocID="{37E1D54F-ACAB-44AE-A63A-1311BE025C37}" presName="node" presStyleLbl="node1" presStyleIdx="2" presStyleCnt="5">
        <dgm:presLayoutVars>
          <dgm:bulletEnabled val="1"/>
        </dgm:presLayoutVars>
      </dgm:prSet>
      <dgm:spPr/>
      <dgm:t>
        <a:bodyPr/>
        <a:lstStyle/>
        <a:p>
          <a:endParaRPr lang="en-US"/>
        </a:p>
      </dgm:t>
    </dgm:pt>
    <dgm:pt modelId="{256BA383-1510-4527-A5DA-035565768F6D}" type="pres">
      <dgm:prSet presAssocID="{AC9D71E3-3584-41D0-B831-6DFA6DCE4C88}" presName="sibTrans" presStyleCnt="0"/>
      <dgm:spPr/>
    </dgm:pt>
    <dgm:pt modelId="{B3BBFABB-35AA-4D74-A661-AE3E765C4038}" type="pres">
      <dgm:prSet presAssocID="{F4871662-C2F1-4FF6-92AA-EB5EFF188F1A}" presName="node" presStyleLbl="node1" presStyleIdx="3" presStyleCnt="5">
        <dgm:presLayoutVars>
          <dgm:bulletEnabled val="1"/>
        </dgm:presLayoutVars>
      </dgm:prSet>
      <dgm:spPr/>
      <dgm:t>
        <a:bodyPr/>
        <a:lstStyle/>
        <a:p>
          <a:endParaRPr lang="en-US"/>
        </a:p>
      </dgm:t>
    </dgm:pt>
    <dgm:pt modelId="{8113DC80-78C7-4020-BD61-B4AE2E2B21D4}" type="pres">
      <dgm:prSet presAssocID="{89E981D1-1B5C-4BCA-8936-E7CD4F792140}" presName="sibTrans" presStyleCnt="0"/>
      <dgm:spPr/>
    </dgm:pt>
    <dgm:pt modelId="{6FB006C8-08AB-48BE-9737-A56F641078F4}" type="pres">
      <dgm:prSet presAssocID="{211E8823-717D-4DC6-BC5B-5C355A70B3D0}" presName="node" presStyleLbl="node1" presStyleIdx="4" presStyleCnt="5">
        <dgm:presLayoutVars>
          <dgm:bulletEnabled val="1"/>
        </dgm:presLayoutVars>
      </dgm:prSet>
      <dgm:spPr/>
      <dgm:t>
        <a:bodyPr/>
        <a:lstStyle/>
        <a:p>
          <a:endParaRPr lang="en-US"/>
        </a:p>
      </dgm:t>
    </dgm:pt>
  </dgm:ptLst>
  <dgm:cxnLst>
    <dgm:cxn modelId="{84D0F8D4-CEF5-46FB-ACB6-6CC2533747FA}" type="presOf" srcId="{211E8823-717D-4DC6-BC5B-5C355A70B3D0}" destId="{6FB006C8-08AB-48BE-9737-A56F641078F4}" srcOrd="0" destOrd="0" presId="urn:microsoft.com/office/officeart/2005/8/layout/default"/>
    <dgm:cxn modelId="{E46B827A-B7E6-4ED9-B473-077FBE028B59}" srcId="{7B8403A2-4332-4D6A-ADFD-E1A8DC5393AC}" destId="{E11302CA-42C7-4CCD-AF37-375A53AC228D}" srcOrd="1" destOrd="0" parTransId="{0B66002D-0CCA-41C9-9056-A296A401F773}" sibTransId="{952AC388-1088-45B7-B219-4AAF4AC832A0}"/>
    <dgm:cxn modelId="{D87E9245-A9DC-4C49-9650-23AE5C6BCE37}" srcId="{7B8403A2-4332-4D6A-ADFD-E1A8DC5393AC}" destId="{211E8823-717D-4DC6-BC5B-5C355A70B3D0}" srcOrd="4" destOrd="0" parTransId="{A54DFA60-855A-4092-9E30-8610BC19FAAA}" sibTransId="{EED07A87-6FD2-4E02-9D86-0A3A7ADA8EBF}"/>
    <dgm:cxn modelId="{81DD0B8F-EEA4-4926-A00B-CAA034E20813}" srcId="{7B8403A2-4332-4D6A-ADFD-E1A8DC5393AC}" destId="{37E1D54F-ACAB-44AE-A63A-1311BE025C37}" srcOrd="2" destOrd="0" parTransId="{CCBC661A-2A6B-47F4-A1F2-850E8DFAD2AB}" sibTransId="{AC9D71E3-3584-41D0-B831-6DFA6DCE4C88}"/>
    <dgm:cxn modelId="{BF353193-BAF4-46D8-9C14-AFEB56BC65C6}" srcId="{7B8403A2-4332-4D6A-ADFD-E1A8DC5393AC}" destId="{980AB77C-4814-4AF0-AE26-470F2D33B3B8}" srcOrd="0" destOrd="0" parTransId="{ECF4D9E1-D2FE-4AD5-9A9B-58F656E148FA}" sibTransId="{689C50EC-0543-4580-875C-B654D07F4EF8}"/>
    <dgm:cxn modelId="{D3766DFF-F770-4D73-A7D0-E4452ED1948B}" srcId="{7B8403A2-4332-4D6A-ADFD-E1A8DC5393AC}" destId="{F4871662-C2F1-4FF6-92AA-EB5EFF188F1A}" srcOrd="3" destOrd="0" parTransId="{A20A0AF1-14AC-429A-91D9-C089D8BC90D4}" sibTransId="{89E981D1-1B5C-4BCA-8936-E7CD4F792140}"/>
    <dgm:cxn modelId="{F1BE01CE-6677-4BCD-B12C-57DA46A01921}" type="presOf" srcId="{7B8403A2-4332-4D6A-ADFD-E1A8DC5393AC}" destId="{9E0A10F9-CA9D-4865-8C72-939BCCA7E2C9}" srcOrd="0" destOrd="0" presId="urn:microsoft.com/office/officeart/2005/8/layout/default"/>
    <dgm:cxn modelId="{5FD3F455-F13B-4B9F-9382-EECD026A1929}" type="presOf" srcId="{980AB77C-4814-4AF0-AE26-470F2D33B3B8}" destId="{B0CE8DBC-AA12-4001-B25E-735195E6FA7A}" srcOrd="0" destOrd="0" presId="urn:microsoft.com/office/officeart/2005/8/layout/default"/>
    <dgm:cxn modelId="{A3BD52B5-59FC-4DAE-9DF0-4AEBB825F517}" type="presOf" srcId="{37E1D54F-ACAB-44AE-A63A-1311BE025C37}" destId="{EAD541E6-A43D-4BF9-84D7-4A387160C2AF}" srcOrd="0" destOrd="0" presId="urn:microsoft.com/office/officeart/2005/8/layout/default"/>
    <dgm:cxn modelId="{68AB69B0-C30F-4B12-9456-2A6FF9AD640F}" type="presOf" srcId="{F4871662-C2F1-4FF6-92AA-EB5EFF188F1A}" destId="{B3BBFABB-35AA-4D74-A661-AE3E765C4038}" srcOrd="0" destOrd="0" presId="urn:microsoft.com/office/officeart/2005/8/layout/default"/>
    <dgm:cxn modelId="{1B40E06A-2E8B-498F-B629-2FBD114CC750}" type="presOf" srcId="{E11302CA-42C7-4CCD-AF37-375A53AC228D}" destId="{48E39EF3-DB49-4F10-BE0F-792138E2E5A2}" srcOrd="0" destOrd="0" presId="urn:microsoft.com/office/officeart/2005/8/layout/default"/>
    <dgm:cxn modelId="{58427C0F-8A94-43E3-9A0A-E754679E73B1}" type="presParOf" srcId="{9E0A10F9-CA9D-4865-8C72-939BCCA7E2C9}" destId="{B0CE8DBC-AA12-4001-B25E-735195E6FA7A}" srcOrd="0" destOrd="0" presId="urn:microsoft.com/office/officeart/2005/8/layout/default"/>
    <dgm:cxn modelId="{6B2778D1-96C4-4FBB-8055-17652095E927}" type="presParOf" srcId="{9E0A10F9-CA9D-4865-8C72-939BCCA7E2C9}" destId="{8396E831-FB30-4955-BA60-3FD270D827F2}" srcOrd="1" destOrd="0" presId="urn:microsoft.com/office/officeart/2005/8/layout/default"/>
    <dgm:cxn modelId="{38EFA5DD-F306-4A06-B57E-AC55D4D2D582}" type="presParOf" srcId="{9E0A10F9-CA9D-4865-8C72-939BCCA7E2C9}" destId="{48E39EF3-DB49-4F10-BE0F-792138E2E5A2}" srcOrd="2" destOrd="0" presId="urn:microsoft.com/office/officeart/2005/8/layout/default"/>
    <dgm:cxn modelId="{D846ADEC-5C91-4207-8E92-11D7DD91B44B}" type="presParOf" srcId="{9E0A10F9-CA9D-4865-8C72-939BCCA7E2C9}" destId="{22C9F162-6AD1-4B23-9194-B0E180E1D30F}" srcOrd="3" destOrd="0" presId="urn:microsoft.com/office/officeart/2005/8/layout/default"/>
    <dgm:cxn modelId="{EC7A22E6-7DF1-4D21-AC3C-D724CA55C563}" type="presParOf" srcId="{9E0A10F9-CA9D-4865-8C72-939BCCA7E2C9}" destId="{EAD541E6-A43D-4BF9-84D7-4A387160C2AF}" srcOrd="4" destOrd="0" presId="urn:microsoft.com/office/officeart/2005/8/layout/default"/>
    <dgm:cxn modelId="{1A49A53F-18FC-470E-A345-6B3ADD7C5D05}" type="presParOf" srcId="{9E0A10F9-CA9D-4865-8C72-939BCCA7E2C9}" destId="{256BA383-1510-4527-A5DA-035565768F6D}" srcOrd="5" destOrd="0" presId="urn:microsoft.com/office/officeart/2005/8/layout/default"/>
    <dgm:cxn modelId="{5CEE62C8-0BB1-4D07-9123-FE180C0B1F24}" type="presParOf" srcId="{9E0A10F9-CA9D-4865-8C72-939BCCA7E2C9}" destId="{B3BBFABB-35AA-4D74-A661-AE3E765C4038}" srcOrd="6" destOrd="0" presId="urn:microsoft.com/office/officeart/2005/8/layout/default"/>
    <dgm:cxn modelId="{DC31A966-B10E-42F1-955C-28C5973BF778}" type="presParOf" srcId="{9E0A10F9-CA9D-4865-8C72-939BCCA7E2C9}" destId="{8113DC80-78C7-4020-BD61-B4AE2E2B21D4}" srcOrd="7" destOrd="0" presId="urn:microsoft.com/office/officeart/2005/8/layout/default"/>
    <dgm:cxn modelId="{92055D3A-CF93-4DA1-A287-CF97639D2200}" type="presParOf" srcId="{9E0A10F9-CA9D-4865-8C72-939BCCA7E2C9}" destId="{6FB006C8-08AB-48BE-9737-A56F641078F4}"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CE8DBC-AA12-4001-B25E-735195E6FA7A}">
      <dsp:nvSpPr>
        <dsp:cNvPr id="0" name=""/>
        <dsp:cNvSpPr/>
      </dsp:nvSpPr>
      <dsp:spPr>
        <a:xfrm>
          <a:off x="0" y="224703"/>
          <a:ext cx="3576204" cy="2145722"/>
        </a:xfrm>
        <a:prstGeom prst="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Li, Li, and Lu (2022) study the impact of a climate shock on the supply of public and private sector credit for 174 countries using the Notre Dame Global Adaptation Index and an OLS regression. They find that climate risk has a significant negative effect on credit supply to the private sector, and a positive effect on public sector credit. </a:t>
          </a:r>
          <a:endParaRPr lang="en-US" sz="1600" kern="1200" dirty="0"/>
        </a:p>
      </dsp:txBody>
      <dsp:txXfrm>
        <a:off x="0" y="224703"/>
        <a:ext cx="3576204" cy="2145722"/>
      </dsp:txXfrm>
    </dsp:sp>
    <dsp:sp modelId="{48E39EF3-DB49-4F10-BE0F-792138E2E5A2}">
      <dsp:nvSpPr>
        <dsp:cNvPr id="0" name=""/>
        <dsp:cNvSpPr/>
      </dsp:nvSpPr>
      <dsp:spPr>
        <a:xfrm>
          <a:off x="3933824" y="224703"/>
          <a:ext cx="3576204" cy="2145722"/>
        </a:xfrm>
        <a:prstGeom prst="rect">
          <a:avLst/>
        </a:prstGeom>
        <a:solidFill>
          <a:schemeClr val="accent1">
            <a:shade val="50000"/>
            <a:hueOff val="133703"/>
            <a:satOff val="3582"/>
            <a:lumOff val="157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Li and Wu (2022) examine the impact of climate risk on the supply of bank loans in China using a fixed effects panel regression model. They find that climate risk negatively impacts loan supply in the banking sector, by reducing banks’ risk appetite and decreasing their deposits.</a:t>
          </a:r>
          <a:endParaRPr lang="en-US" sz="1600" kern="1200" dirty="0"/>
        </a:p>
      </dsp:txBody>
      <dsp:txXfrm>
        <a:off x="3933824" y="224703"/>
        <a:ext cx="3576204" cy="2145722"/>
      </dsp:txXfrm>
    </dsp:sp>
    <dsp:sp modelId="{EAD541E6-A43D-4BF9-84D7-4A387160C2AF}">
      <dsp:nvSpPr>
        <dsp:cNvPr id="0" name=""/>
        <dsp:cNvSpPr/>
      </dsp:nvSpPr>
      <dsp:spPr>
        <a:xfrm>
          <a:off x="7867649" y="224703"/>
          <a:ext cx="3576204" cy="2145722"/>
        </a:xfrm>
        <a:prstGeom prst="rect">
          <a:avLst/>
        </a:prstGeom>
        <a:solidFill>
          <a:schemeClr val="accent1">
            <a:shade val="50000"/>
            <a:hueOff val="267407"/>
            <a:satOff val="7164"/>
            <a:lumOff val="315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err="1" smtClean="0"/>
            <a:t>Meisenzahl</a:t>
          </a:r>
          <a:r>
            <a:rPr lang="en-US" sz="1600" kern="1200" dirty="0" smtClean="0"/>
            <a:t> (2023) analyzes how bank lending has changed in response to climate change since 2012 in the U.S. The findings show that banks significantly reduced lending to areas more impacted by climate change beginning in 2015. between 2014 and 2020, a one standard deviation increase in climate risk reduced country level bank portfolio balances by up to 4.7%. </a:t>
          </a:r>
          <a:endParaRPr lang="en-US" sz="1600" kern="1200" dirty="0"/>
        </a:p>
      </dsp:txBody>
      <dsp:txXfrm>
        <a:off x="7867649" y="224703"/>
        <a:ext cx="3576204" cy="2145722"/>
      </dsp:txXfrm>
    </dsp:sp>
    <dsp:sp modelId="{B3BBFABB-35AA-4D74-A661-AE3E765C4038}">
      <dsp:nvSpPr>
        <dsp:cNvPr id="0" name=""/>
        <dsp:cNvSpPr/>
      </dsp:nvSpPr>
      <dsp:spPr>
        <a:xfrm>
          <a:off x="1966912" y="2728046"/>
          <a:ext cx="3576204" cy="2145722"/>
        </a:xfrm>
        <a:prstGeom prst="rect">
          <a:avLst/>
        </a:prstGeom>
        <a:solidFill>
          <a:schemeClr val="accent1">
            <a:shade val="50000"/>
            <a:hueOff val="267407"/>
            <a:satOff val="7164"/>
            <a:lumOff val="315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Calabrese et al (2022) estimate the impact of weather extremes on the probability of mortgage default and prepayment in Florida using an additive Cox proportional hazard model with time-varying covariates. The results show that an extreme weather shock has an impact on mortgage default.</a:t>
          </a:r>
          <a:endParaRPr lang="en-US" sz="1600" kern="1200" dirty="0"/>
        </a:p>
      </dsp:txBody>
      <dsp:txXfrm>
        <a:off x="1966912" y="2728046"/>
        <a:ext cx="3576204" cy="2145722"/>
      </dsp:txXfrm>
    </dsp:sp>
    <dsp:sp modelId="{6FB006C8-08AB-48BE-9737-A56F641078F4}">
      <dsp:nvSpPr>
        <dsp:cNvPr id="0" name=""/>
        <dsp:cNvSpPr/>
      </dsp:nvSpPr>
      <dsp:spPr>
        <a:xfrm>
          <a:off x="5900737" y="2728046"/>
          <a:ext cx="3576204" cy="2145722"/>
        </a:xfrm>
        <a:prstGeom prst="rect">
          <a:avLst/>
        </a:prstGeom>
        <a:solidFill>
          <a:schemeClr val="accent1">
            <a:shade val="50000"/>
            <a:hueOff val="133703"/>
            <a:satOff val="3582"/>
            <a:lumOff val="157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err="1" smtClean="0"/>
            <a:t>Serwa</a:t>
          </a:r>
          <a:r>
            <a:rPr lang="en-US" sz="1600" kern="1200" dirty="0" smtClean="0"/>
            <a:t> (2016) calibrates default rates of loan portfolios using NPLs. He applies a simple model of loan quality for several European countries, controlling for loan maturities and dynamics of loan supply. </a:t>
          </a:r>
          <a:endParaRPr lang="en-US" sz="1600" kern="1200" dirty="0"/>
        </a:p>
      </dsp:txBody>
      <dsp:txXfrm>
        <a:off x="5900737" y="2728046"/>
        <a:ext cx="3576204" cy="214572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EC9BFC-D368-4F7E-B066-39C53CDBDDCB}" type="datetimeFigureOut">
              <a:rPr lang="en-US" smtClean="0"/>
              <a:t>7/22/2024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C68380-C551-4DBB-8A35-A7CC85F0D951}" type="slidenum">
              <a:rPr lang="en-US" smtClean="0"/>
              <a:t>‹#›</a:t>
            </a:fld>
            <a:endParaRPr lang="en-US"/>
          </a:p>
        </p:txBody>
      </p:sp>
    </p:spTree>
    <p:extLst>
      <p:ext uri="{BB962C8B-B14F-4D97-AF65-F5344CB8AC3E}">
        <p14:creationId xmlns:p14="http://schemas.microsoft.com/office/powerpoint/2010/main" val="703723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C68380-C551-4DBB-8A35-A7CC85F0D951}" type="slidenum">
              <a:rPr lang="en-US" smtClean="0"/>
              <a:t>2</a:t>
            </a:fld>
            <a:endParaRPr lang="en-US"/>
          </a:p>
        </p:txBody>
      </p:sp>
    </p:spTree>
    <p:extLst>
      <p:ext uri="{BB962C8B-B14F-4D97-AF65-F5344CB8AC3E}">
        <p14:creationId xmlns:p14="http://schemas.microsoft.com/office/powerpoint/2010/main" val="2942064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A7C68380-C551-4DBB-8A35-A7CC85F0D951}" type="slidenum">
              <a:rPr lang="en-US" smtClean="0"/>
              <a:t>5</a:t>
            </a:fld>
            <a:endParaRPr lang="en-US"/>
          </a:p>
        </p:txBody>
      </p:sp>
    </p:spTree>
    <p:extLst>
      <p:ext uri="{BB962C8B-B14F-4D97-AF65-F5344CB8AC3E}">
        <p14:creationId xmlns:p14="http://schemas.microsoft.com/office/powerpoint/2010/main" val="468422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C68380-C551-4DBB-8A35-A7CC85F0D951}" type="slidenum">
              <a:rPr lang="en-US" smtClean="0"/>
              <a:t>7</a:t>
            </a:fld>
            <a:endParaRPr lang="en-US"/>
          </a:p>
        </p:txBody>
      </p:sp>
    </p:spTree>
    <p:extLst>
      <p:ext uri="{BB962C8B-B14F-4D97-AF65-F5344CB8AC3E}">
        <p14:creationId xmlns:p14="http://schemas.microsoft.com/office/powerpoint/2010/main" val="2163362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C68380-C551-4DBB-8A35-A7CC85F0D951}" type="slidenum">
              <a:rPr lang="en-US" smtClean="0"/>
              <a:t>8</a:t>
            </a:fld>
            <a:endParaRPr lang="en-US"/>
          </a:p>
        </p:txBody>
      </p:sp>
    </p:spTree>
    <p:extLst>
      <p:ext uri="{BB962C8B-B14F-4D97-AF65-F5344CB8AC3E}">
        <p14:creationId xmlns:p14="http://schemas.microsoft.com/office/powerpoint/2010/main" val="1323781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12192000" cy="6858000"/>
          </a:xfrm>
          <a:pattFill prst="pct10">
            <a:fgClr>
              <a:schemeClr val="accent1"/>
            </a:fgClr>
            <a:bgClr>
              <a:schemeClr val="bg1"/>
            </a:bgClr>
          </a:pattFill>
        </p:spPr>
        <p:txBody>
          <a:bodyPr/>
          <a:lstStyle/>
          <a:p>
            <a:r>
              <a:rPr lang="en-US" smtClean="0"/>
              <a:t>Click icon to add picture</a:t>
            </a:r>
            <a:endParaRPr lang="en-US"/>
          </a:p>
        </p:txBody>
      </p:sp>
    </p:spTree>
    <p:extLst>
      <p:ext uri="{BB962C8B-B14F-4D97-AF65-F5344CB8AC3E}">
        <p14:creationId xmlns:p14="http://schemas.microsoft.com/office/powerpoint/2010/main" val="34678602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sp>
        <p:nvSpPr>
          <p:cNvPr id="16" name="Picture Placeholder 6"/>
          <p:cNvSpPr>
            <a:spLocks noGrp="1"/>
          </p:cNvSpPr>
          <p:nvPr>
            <p:ph type="pic" sz="quarter" idx="13"/>
          </p:nvPr>
        </p:nvSpPr>
        <p:spPr>
          <a:xfrm>
            <a:off x="8650515" y="711203"/>
            <a:ext cx="2960916" cy="3904340"/>
          </a:xfrm>
          <a:pattFill prst="pct10">
            <a:fgClr>
              <a:schemeClr val="accent1"/>
            </a:fgClr>
            <a:bgClr>
              <a:schemeClr val="bg1"/>
            </a:bgClr>
          </a:pattFill>
        </p:spPr>
        <p:txBody>
          <a:bodyPr/>
          <a:lstStyle/>
          <a:p>
            <a:r>
              <a:rPr lang="en-US" smtClean="0"/>
              <a:t>Click icon to add picture</a:t>
            </a:r>
            <a:endParaRPr lang="en-US"/>
          </a:p>
        </p:txBody>
      </p:sp>
      <p:sp>
        <p:nvSpPr>
          <p:cNvPr id="19" name="Picture Placeholder 6"/>
          <p:cNvSpPr>
            <a:spLocks noGrp="1"/>
          </p:cNvSpPr>
          <p:nvPr>
            <p:ph type="pic" sz="quarter" idx="14"/>
          </p:nvPr>
        </p:nvSpPr>
        <p:spPr>
          <a:xfrm>
            <a:off x="5486398" y="711203"/>
            <a:ext cx="2960916" cy="3904340"/>
          </a:xfrm>
          <a:pattFill prst="pct10">
            <a:fgClr>
              <a:schemeClr val="accent1"/>
            </a:fgClr>
            <a:bgClr>
              <a:schemeClr val="bg1"/>
            </a:bgClr>
          </a:pattFill>
        </p:spPr>
        <p:txBody>
          <a:bodyPr/>
          <a:lstStyle/>
          <a:p>
            <a:r>
              <a:rPr lang="en-US" smtClean="0"/>
              <a:t>Click icon to add picture</a:t>
            </a:r>
            <a:endParaRPr lang="en-US"/>
          </a:p>
        </p:txBody>
      </p:sp>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6"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1673761938"/>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7" name="Picture Placeholder 6"/>
          <p:cNvSpPr>
            <a:spLocks noGrp="1"/>
          </p:cNvSpPr>
          <p:nvPr>
            <p:ph type="pic" sz="quarter" idx="10"/>
          </p:nvPr>
        </p:nvSpPr>
        <p:spPr>
          <a:xfrm>
            <a:off x="566056" y="540657"/>
            <a:ext cx="5529943" cy="5776685"/>
          </a:xfrm>
          <a:pattFill prst="pct10">
            <a:fgClr>
              <a:schemeClr val="accent1"/>
            </a:fgClr>
            <a:bgClr>
              <a:schemeClr val="bg1"/>
            </a:bgClr>
          </a:pattFill>
        </p:spPr>
        <p:txBody>
          <a:bodyPr/>
          <a:lstStyle/>
          <a:p>
            <a:r>
              <a:rPr lang="en-US" smtClean="0"/>
              <a:t>Click icon to add picture</a:t>
            </a:r>
            <a:endParaRPr lang="en-US"/>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sp>
        <p:nvSpPr>
          <p:cNvPr id="5"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279800375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sp>
        <p:nvSpPr>
          <p:cNvPr id="3" name="Picture Placeholder 2"/>
          <p:cNvSpPr>
            <a:spLocks noGrp="1"/>
          </p:cNvSpPr>
          <p:nvPr>
            <p:ph type="pic" sz="quarter" idx="10"/>
          </p:nvPr>
        </p:nvSpPr>
        <p:spPr>
          <a:xfrm>
            <a:off x="6858000" y="0"/>
            <a:ext cx="5334000" cy="4152900"/>
          </a:xfrm>
          <a:pattFill prst="pct10">
            <a:fgClr>
              <a:schemeClr val="accent1"/>
            </a:fgClr>
            <a:bgClr>
              <a:schemeClr val="bg1"/>
            </a:bgClr>
          </a:pattFill>
        </p:spPr>
        <p:txBody>
          <a:bodyPr/>
          <a:lstStyle/>
          <a:p>
            <a:r>
              <a:rPr lang="en-US" smtClean="0"/>
              <a:t>Click icon to add picture</a:t>
            </a:r>
            <a:endParaRPr lang="en-US"/>
          </a:p>
        </p:txBody>
      </p:sp>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6"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
        <p:nvSpPr>
          <p:cNvPr id="7" name="Slide Number Placeholder 5"/>
          <p:cNvSpPr txBox="1">
            <a:spLocks/>
          </p:cNvSpPr>
          <p:nvPr userDrawn="1"/>
        </p:nvSpPr>
        <p:spPr>
          <a:xfrm>
            <a:off x="72570" y="6524173"/>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291028266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5"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
        <p:nvSpPr>
          <p:cNvPr id="7" name="Picture Placeholder 6"/>
          <p:cNvSpPr>
            <a:spLocks noGrp="1"/>
          </p:cNvSpPr>
          <p:nvPr>
            <p:ph type="pic" sz="quarter" idx="10"/>
          </p:nvPr>
        </p:nvSpPr>
        <p:spPr>
          <a:xfrm>
            <a:off x="319315" y="2699657"/>
            <a:ext cx="11553371" cy="3860800"/>
          </a:xfrm>
          <a:pattFill prst="pct10">
            <a:fgClr>
              <a:schemeClr val="accent1"/>
            </a:fgClr>
            <a:bgClr>
              <a:schemeClr val="bg1"/>
            </a:bgClr>
          </a:pattFill>
        </p:spPr>
        <p:txBody>
          <a:bodyPr/>
          <a:lstStyle/>
          <a:p>
            <a:r>
              <a:rPr lang="en-US" smtClean="0"/>
              <a:t>Click icon to add picture</a:t>
            </a:r>
            <a:endParaRPr lang="en-US"/>
          </a:p>
        </p:txBody>
      </p:sp>
    </p:spTree>
    <p:extLst>
      <p:ext uri="{BB962C8B-B14F-4D97-AF65-F5344CB8AC3E}">
        <p14:creationId xmlns:p14="http://schemas.microsoft.com/office/powerpoint/2010/main" val="96596780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12"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
        <p:nvSpPr>
          <p:cNvPr id="6" name="Picture Placeholder 9"/>
          <p:cNvSpPr>
            <a:spLocks noGrp="1"/>
          </p:cNvSpPr>
          <p:nvPr>
            <p:ph type="pic" sz="quarter" idx="10"/>
          </p:nvPr>
        </p:nvSpPr>
        <p:spPr>
          <a:xfrm>
            <a:off x="689172" y="2023835"/>
            <a:ext cx="2503971" cy="3595915"/>
          </a:xfrm>
          <a:custGeom>
            <a:avLst/>
            <a:gdLst>
              <a:gd name="connsiteX0" fmla="*/ 0 w 2503971"/>
              <a:gd name="connsiteY0" fmla="*/ 0 h 3758547"/>
              <a:gd name="connsiteX1" fmla="*/ 2503971 w 2503971"/>
              <a:gd name="connsiteY1" fmla="*/ 0 h 3758547"/>
              <a:gd name="connsiteX2" fmla="*/ 2503971 w 2503971"/>
              <a:gd name="connsiteY2" fmla="*/ 3758547 h 3758547"/>
              <a:gd name="connsiteX3" fmla="*/ 0 w 2503971"/>
              <a:gd name="connsiteY3" fmla="*/ 3758547 h 3758547"/>
            </a:gdLst>
            <a:ahLst/>
            <a:cxnLst>
              <a:cxn ang="0">
                <a:pos x="connsiteX0" y="connsiteY0"/>
              </a:cxn>
              <a:cxn ang="0">
                <a:pos x="connsiteX1" y="connsiteY1"/>
              </a:cxn>
              <a:cxn ang="0">
                <a:pos x="connsiteX2" y="connsiteY2"/>
              </a:cxn>
              <a:cxn ang="0">
                <a:pos x="connsiteX3" y="connsiteY3"/>
              </a:cxn>
            </a:cxnLst>
            <a:rect l="l" t="t" r="r" b="b"/>
            <a:pathLst>
              <a:path w="2503971" h="3758547">
                <a:moveTo>
                  <a:pt x="0" y="0"/>
                </a:moveTo>
                <a:lnTo>
                  <a:pt x="2503971" y="0"/>
                </a:lnTo>
                <a:lnTo>
                  <a:pt x="2503971" y="3758547"/>
                </a:lnTo>
                <a:lnTo>
                  <a:pt x="0" y="3758547"/>
                </a:lnTo>
                <a:close/>
              </a:path>
            </a:pathLst>
          </a:custGeom>
          <a:pattFill prst="pct10">
            <a:fgClr>
              <a:schemeClr val="accent1"/>
            </a:fgClr>
            <a:bgClr>
              <a:schemeClr val="bg1"/>
            </a:bgClr>
          </a:pattFill>
        </p:spPr>
        <p:txBody>
          <a:bodyPr wrap="square">
            <a:noAutofit/>
          </a:bodyPr>
          <a:lstStyle/>
          <a:p>
            <a:r>
              <a:rPr lang="en-US" smtClean="0"/>
              <a:t>Click icon to add picture</a:t>
            </a:r>
            <a:endParaRPr lang="en-US"/>
          </a:p>
        </p:txBody>
      </p:sp>
      <p:sp>
        <p:nvSpPr>
          <p:cNvPr id="7" name="Picture Placeholder 10"/>
          <p:cNvSpPr>
            <a:spLocks noGrp="1"/>
          </p:cNvSpPr>
          <p:nvPr>
            <p:ph type="pic" sz="quarter" idx="11"/>
          </p:nvPr>
        </p:nvSpPr>
        <p:spPr>
          <a:xfrm>
            <a:off x="3461400" y="2023835"/>
            <a:ext cx="2503971" cy="3595915"/>
          </a:xfrm>
          <a:custGeom>
            <a:avLst/>
            <a:gdLst>
              <a:gd name="connsiteX0" fmla="*/ 0 w 2503971"/>
              <a:gd name="connsiteY0" fmla="*/ 0 h 3758547"/>
              <a:gd name="connsiteX1" fmla="*/ 2503971 w 2503971"/>
              <a:gd name="connsiteY1" fmla="*/ 0 h 3758547"/>
              <a:gd name="connsiteX2" fmla="*/ 2503971 w 2503971"/>
              <a:gd name="connsiteY2" fmla="*/ 3758547 h 3758547"/>
              <a:gd name="connsiteX3" fmla="*/ 0 w 2503971"/>
              <a:gd name="connsiteY3" fmla="*/ 3758547 h 3758547"/>
            </a:gdLst>
            <a:ahLst/>
            <a:cxnLst>
              <a:cxn ang="0">
                <a:pos x="connsiteX0" y="connsiteY0"/>
              </a:cxn>
              <a:cxn ang="0">
                <a:pos x="connsiteX1" y="connsiteY1"/>
              </a:cxn>
              <a:cxn ang="0">
                <a:pos x="connsiteX2" y="connsiteY2"/>
              </a:cxn>
              <a:cxn ang="0">
                <a:pos x="connsiteX3" y="connsiteY3"/>
              </a:cxn>
            </a:cxnLst>
            <a:rect l="l" t="t" r="r" b="b"/>
            <a:pathLst>
              <a:path w="2503971" h="3758547">
                <a:moveTo>
                  <a:pt x="0" y="0"/>
                </a:moveTo>
                <a:lnTo>
                  <a:pt x="2503971" y="0"/>
                </a:lnTo>
                <a:lnTo>
                  <a:pt x="2503971" y="3758547"/>
                </a:lnTo>
                <a:lnTo>
                  <a:pt x="0" y="3758547"/>
                </a:lnTo>
                <a:close/>
              </a:path>
            </a:pathLst>
          </a:custGeom>
          <a:pattFill prst="pct10">
            <a:fgClr>
              <a:schemeClr val="accent1"/>
            </a:fgClr>
            <a:bgClr>
              <a:schemeClr val="bg1"/>
            </a:bgClr>
          </a:pattFill>
        </p:spPr>
        <p:txBody>
          <a:bodyPr wrap="square">
            <a:noAutofit/>
          </a:bodyPr>
          <a:lstStyle/>
          <a:p>
            <a:r>
              <a:rPr lang="en-US" smtClean="0"/>
              <a:t>Click icon to add picture</a:t>
            </a:r>
            <a:endParaRPr lang="en-US"/>
          </a:p>
        </p:txBody>
      </p:sp>
      <p:sp>
        <p:nvSpPr>
          <p:cNvPr id="8" name="Picture Placeholder 14"/>
          <p:cNvSpPr>
            <a:spLocks noGrp="1"/>
          </p:cNvSpPr>
          <p:nvPr>
            <p:ph type="pic" sz="quarter" idx="12"/>
          </p:nvPr>
        </p:nvSpPr>
        <p:spPr>
          <a:xfrm>
            <a:off x="6233628" y="2023835"/>
            <a:ext cx="2503971" cy="3595915"/>
          </a:xfrm>
          <a:custGeom>
            <a:avLst/>
            <a:gdLst>
              <a:gd name="connsiteX0" fmla="*/ 0 w 2503971"/>
              <a:gd name="connsiteY0" fmla="*/ 0 h 3758547"/>
              <a:gd name="connsiteX1" fmla="*/ 2503971 w 2503971"/>
              <a:gd name="connsiteY1" fmla="*/ 0 h 3758547"/>
              <a:gd name="connsiteX2" fmla="*/ 2503971 w 2503971"/>
              <a:gd name="connsiteY2" fmla="*/ 3758547 h 3758547"/>
              <a:gd name="connsiteX3" fmla="*/ 0 w 2503971"/>
              <a:gd name="connsiteY3" fmla="*/ 3758547 h 3758547"/>
            </a:gdLst>
            <a:ahLst/>
            <a:cxnLst>
              <a:cxn ang="0">
                <a:pos x="connsiteX0" y="connsiteY0"/>
              </a:cxn>
              <a:cxn ang="0">
                <a:pos x="connsiteX1" y="connsiteY1"/>
              </a:cxn>
              <a:cxn ang="0">
                <a:pos x="connsiteX2" y="connsiteY2"/>
              </a:cxn>
              <a:cxn ang="0">
                <a:pos x="connsiteX3" y="connsiteY3"/>
              </a:cxn>
            </a:cxnLst>
            <a:rect l="l" t="t" r="r" b="b"/>
            <a:pathLst>
              <a:path w="2503971" h="3758547">
                <a:moveTo>
                  <a:pt x="0" y="0"/>
                </a:moveTo>
                <a:lnTo>
                  <a:pt x="2503971" y="0"/>
                </a:lnTo>
                <a:lnTo>
                  <a:pt x="2503971" y="3758547"/>
                </a:lnTo>
                <a:lnTo>
                  <a:pt x="0" y="3758547"/>
                </a:lnTo>
                <a:close/>
              </a:path>
            </a:pathLst>
          </a:custGeom>
          <a:pattFill prst="pct10">
            <a:fgClr>
              <a:schemeClr val="accent1"/>
            </a:fgClr>
            <a:bgClr>
              <a:schemeClr val="bg1"/>
            </a:bgClr>
          </a:pattFill>
        </p:spPr>
        <p:txBody>
          <a:bodyPr wrap="square">
            <a:noAutofit/>
          </a:bodyPr>
          <a:lstStyle/>
          <a:p>
            <a:r>
              <a:rPr lang="en-US" smtClean="0"/>
              <a:t>Click icon to add picture</a:t>
            </a:r>
            <a:endParaRPr lang="en-US"/>
          </a:p>
        </p:txBody>
      </p:sp>
      <p:sp>
        <p:nvSpPr>
          <p:cNvPr id="9" name="Picture Placeholder 15"/>
          <p:cNvSpPr>
            <a:spLocks noGrp="1"/>
          </p:cNvSpPr>
          <p:nvPr>
            <p:ph type="pic" sz="quarter" idx="13"/>
          </p:nvPr>
        </p:nvSpPr>
        <p:spPr>
          <a:xfrm>
            <a:off x="9005856" y="2023835"/>
            <a:ext cx="2503971" cy="3595915"/>
          </a:xfrm>
          <a:custGeom>
            <a:avLst/>
            <a:gdLst>
              <a:gd name="connsiteX0" fmla="*/ 0 w 2503971"/>
              <a:gd name="connsiteY0" fmla="*/ 0 h 3758547"/>
              <a:gd name="connsiteX1" fmla="*/ 2503971 w 2503971"/>
              <a:gd name="connsiteY1" fmla="*/ 0 h 3758547"/>
              <a:gd name="connsiteX2" fmla="*/ 2503971 w 2503971"/>
              <a:gd name="connsiteY2" fmla="*/ 3758547 h 3758547"/>
              <a:gd name="connsiteX3" fmla="*/ 0 w 2503971"/>
              <a:gd name="connsiteY3" fmla="*/ 3758547 h 3758547"/>
            </a:gdLst>
            <a:ahLst/>
            <a:cxnLst>
              <a:cxn ang="0">
                <a:pos x="connsiteX0" y="connsiteY0"/>
              </a:cxn>
              <a:cxn ang="0">
                <a:pos x="connsiteX1" y="connsiteY1"/>
              </a:cxn>
              <a:cxn ang="0">
                <a:pos x="connsiteX2" y="connsiteY2"/>
              </a:cxn>
              <a:cxn ang="0">
                <a:pos x="connsiteX3" y="connsiteY3"/>
              </a:cxn>
            </a:cxnLst>
            <a:rect l="l" t="t" r="r" b="b"/>
            <a:pathLst>
              <a:path w="2503971" h="3758547">
                <a:moveTo>
                  <a:pt x="0" y="0"/>
                </a:moveTo>
                <a:lnTo>
                  <a:pt x="2503971" y="0"/>
                </a:lnTo>
                <a:lnTo>
                  <a:pt x="2503971" y="3758547"/>
                </a:lnTo>
                <a:lnTo>
                  <a:pt x="0" y="3758547"/>
                </a:lnTo>
                <a:close/>
              </a:path>
            </a:pathLst>
          </a:custGeom>
          <a:pattFill prst="pct10">
            <a:fgClr>
              <a:schemeClr val="accent1"/>
            </a:fgClr>
            <a:bgClr>
              <a:schemeClr val="bg1"/>
            </a:bgClr>
          </a:pattFill>
        </p:spPr>
        <p:txBody>
          <a:bodyPr wrap="square">
            <a:noAutofit/>
          </a:bodyPr>
          <a:lstStyle/>
          <a:p>
            <a:r>
              <a:rPr lang="en-US" smtClean="0"/>
              <a:t>Click icon to add picture</a:t>
            </a:r>
            <a:endParaRPr lang="en-US"/>
          </a:p>
        </p:txBody>
      </p:sp>
    </p:spTree>
    <p:extLst>
      <p:ext uri="{BB962C8B-B14F-4D97-AF65-F5344CB8AC3E}">
        <p14:creationId xmlns:p14="http://schemas.microsoft.com/office/powerpoint/2010/main" val="31127596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5"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
        <p:nvSpPr>
          <p:cNvPr id="7" name="Picture Placeholder 6"/>
          <p:cNvSpPr>
            <a:spLocks noGrp="1"/>
          </p:cNvSpPr>
          <p:nvPr>
            <p:ph type="pic" sz="quarter" idx="10"/>
          </p:nvPr>
        </p:nvSpPr>
        <p:spPr>
          <a:xfrm>
            <a:off x="7124700" y="679450"/>
            <a:ext cx="4368800" cy="5499100"/>
          </a:xfrm>
          <a:pattFill prst="pct10">
            <a:fgClr>
              <a:schemeClr val="accent1"/>
            </a:fgClr>
            <a:bgClr>
              <a:schemeClr val="bg1"/>
            </a:bgClr>
          </a:pattFill>
        </p:spPr>
        <p:txBody>
          <a:bodyPr/>
          <a:lstStyle/>
          <a:p>
            <a:r>
              <a:rPr lang="en-US" smtClean="0"/>
              <a:t>Click icon to add picture</a:t>
            </a:r>
            <a:endParaRPr lang="en-US"/>
          </a:p>
        </p:txBody>
      </p:sp>
    </p:spTree>
    <p:extLst>
      <p:ext uri="{BB962C8B-B14F-4D97-AF65-F5344CB8AC3E}">
        <p14:creationId xmlns:p14="http://schemas.microsoft.com/office/powerpoint/2010/main" val="2342448920"/>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5"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
        <p:nvSpPr>
          <p:cNvPr id="11" name="Picture Placeholder 10"/>
          <p:cNvSpPr>
            <a:spLocks noGrp="1"/>
          </p:cNvSpPr>
          <p:nvPr>
            <p:ph type="pic" sz="quarter" idx="10"/>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229362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2293620" y="6858000"/>
                </a:lnTo>
                <a:close/>
              </a:path>
            </a:pathLst>
          </a:custGeom>
          <a:pattFill prst="pct10">
            <a:fgClr>
              <a:schemeClr val="accent1"/>
            </a:fgClr>
            <a:bgClr>
              <a:schemeClr val="bg1"/>
            </a:bgClr>
          </a:pattFill>
        </p:spPr>
        <p:txBody>
          <a:bodyPr wrap="square">
            <a:noAutofit/>
          </a:bodyPr>
          <a:lstStyle/>
          <a:p>
            <a:r>
              <a:rPr lang="en-US" smtClean="0"/>
              <a:t>Click icon to add picture</a:t>
            </a:r>
            <a:endParaRPr lang="en-US"/>
          </a:p>
        </p:txBody>
      </p:sp>
      <p:sp>
        <p:nvSpPr>
          <p:cNvPr id="6" name="Slide Number Placeholder 5"/>
          <p:cNvSpPr txBox="1">
            <a:spLocks/>
          </p:cNvSpPr>
          <p:nvPr userDrawn="1"/>
        </p:nvSpPr>
        <p:spPr>
          <a:xfrm>
            <a:off x="72570" y="6524173"/>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3553451371"/>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6"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
        <p:nvSpPr>
          <p:cNvPr id="10" name="Picture Placeholder 9"/>
          <p:cNvSpPr>
            <a:spLocks noGrp="1"/>
          </p:cNvSpPr>
          <p:nvPr>
            <p:ph type="pic" sz="quarter" idx="10"/>
          </p:nvPr>
        </p:nvSpPr>
        <p:spPr>
          <a:xfrm>
            <a:off x="1161594" y="2714171"/>
            <a:ext cx="4731205" cy="2452915"/>
          </a:xfrm>
          <a:pattFill prst="pct10">
            <a:fgClr>
              <a:schemeClr val="accent1"/>
            </a:fgClr>
            <a:bgClr>
              <a:schemeClr val="bg1"/>
            </a:bgClr>
          </a:pattFill>
        </p:spPr>
        <p:txBody>
          <a:bodyPr/>
          <a:lstStyle/>
          <a:p>
            <a:r>
              <a:rPr lang="en-US" smtClean="0"/>
              <a:t>Click icon to add picture</a:t>
            </a:r>
            <a:endParaRPr lang="en-US"/>
          </a:p>
        </p:txBody>
      </p:sp>
      <p:sp>
        <p:nvSpPr>
          <p:cNvPr id="11" name="Picture Placeholder 9"/>
          <p:cNvSpPr>
            <a:spLocks noGrp="1"/>
          </p:cNvSpPr>
          <p:nvPr>
            <p:ph type="pic" sz="quarter" idx="11"/>
          </p:nvPr>
        </p:nvSpPr>
        <p:spPr>
          <a:xfrm>
            <a:off x="6328683" y="2714171"/>
            <a:ext cx="4731205" cy="2452915"/>
          </a:xfrm>
          <a:pattFill prst="pct10">
            <a:fgClr>
              <a:schemeClr val="accent1"/>
            </a:fgClr>
            <a:bgClr>
              <a:schemeClr val="bg1"/>
            </a:bgClr>
          </a:pattFill>
        </p:spPr>
        <p:txBody>
          <a:bodyPr/>
          <a:lstStyle/>
          <a:p>
            <a:r>
              <a:rPr lang="en-US" smtClean="0"/>
              <a:t>Click icon to add picture</a:t>
            </a:r>
            <a:endParaRPr lang="en-US"/>
          </a:p>
        </p:txBody>
      </p:sp>
    </p:spTree>
    <p:extLst>
      <p:ext uri="{BB962C8B-B14F-4D97-AF65-F5344CB8AC3E}">
        <p14:creationId xmlns:p14="http://schemas.microsoft.com/office/powerpoint/2010/main" val="74248506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10"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
        <p:nvSpPr>
          <p:cNvPr id="6" name="Picture Placeholder 6"/>
          <p:cNvSpPr>
            <a:spLocks noGrp="1"/>
          </p:cNvSpPr>
          <p:nvPr>
            <p:ph type="pic" sz="quarter" idx="10"/>
          </p:nvPr>
        </p:nvSpPr>
        <p:spPr>
          <a:xfrm>
            <a:off x="7204529" y="765402"/>
            <a:ext cx="4266746" cy="5327196"/>
          </a:xfrm>
          <a:pattFill prst="pct10">
            <a:fgClr>
              <a:schemeClr val="accent1"/>
            </a:fgClr>
            <a:bgClr>
              <a:schemeClr val="bg1"/>
            </a:bgClr>
          </a:pattFill>
        </p:spPr>
        <p:txBody>
          <a:bodyPr/>
          <a:lstStyle/>
          <a:p>
            <a:r>
              <a:rPr lang="en-US" smtClean="0"/>
              <a:t>Click icon to add picture</a:t>
            </a:r>
            <a:endParaRPr lang="en-US"/>
          </a:p>
        </p:txBody>
      </p:sp>
      <p:sp>
        <p:nvSpPr>
          <p:cNvPr id="7" name="Picture Placeholder 6"/>
          <p:cNvSpPr>
            <a:spLocks noGrp="1"/>
          </p:cNvSpPr>
          <p:nvPr>
            <p:ph type="pic" sz="quarter" idx="12"/>
          </p:nvPr>
        </p:nvSpPr>
        <p:spPr>
          <a:xfrm>
            <a:off x="745671" y="3846286"/>
            <a:ext cx="2960915" cy="2246312"/>
          </a:xfrm>
          <a:pattFill prst="pct10">
            <a:fgClr>
              <a:schemeClr val="accent1"/>
            </a:fgClr>
            <a:bgClr>
              <a:schemeClr val="bg1"/>
            </a:bgClr>
          </a:pattFill>
        </p:spPr>
        <p:txBody>
          <a:bodyPr/>
          <a:lstStyle/>
          <a:p>
            <a:r>
              <a:rPr lang="en-US" smtClean="0"/>
              <a:t>Click icon to add picture</a:t>
            </a:r>
            <a:endParaRPr lang="en-US"/>
          </a:p>
        </p:txBody>
      </p:sp>
      <p:sp>
        <p:nvSpPr>
          <p:cNvPr id="8" name="Picture Placeholder 6"/>
          <p:cNvSpPr>
            <a:spLocks noGrp="1"/>
          </p:cNvSpPr>
          <p:nvPr>
            <p:ph type="pic" sz="quarter" idx="13"/>
          </p:nvPr>
        </p:nvSpPr>
        <p:spPr>
          <a:xfrm>
            <a:off x="3975100" y="3846286"/>
            <a:ext cx="2960915" cy="2246312"/>
          </a:xfrm>
          <a:pattFill prst="pct10">
            <a:fgClr>
              <a:schemeClr val="accent1"/>
            </a:fgClr>
            <a:bgClr>
              <a:schemeClr val="bg1"/>
            </a:bgClr>
          </a:pattFill>
        </p:spPr>
        <p:txBody>
          <a:bodyPr/>
          <a:lstStyle/>
          <a:p>
            <a:r>
              <a:rPr lang="en-US" smtClean="0"/>
              <a:t>Click icon to add picture</a:t>
            </a:r>
            <a:endParaRPr lang="en-US"/>
          </a:p>
        </p:txBody>
      </p:sp>
    </p:spTree>
    <p:extLst>
      <p:ext uri="{BB962C8B-B14F-4D97-AF65-F5344CB8AC3E}">
        <p14:creationId xmlns:p14="http://schemas.microsoft.com/office/powerpoint/2010/main" val="342487972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8"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
        <p:nvSpPr>
          <p:cNvPr id="6" name="Picture Placeholder 8"/>
          <p:cNvSpPr>
            <a:spLocks noGrp="1"/>
          </p:cNvSpPr>
          <p:nvPr>
            <p:ph type="pic" sz="quarter" idx="10"/>
          </p:nvPr>
        </p:nvSpPr>
        <p:spPr>
          <a:xfrm>
            <a:off x="749676" y="1577181"/>
            <a:ext cx="2088000" cy="3703637"/>
          </a:xfrm>
          <a:pattFill prst="pct10">
            <a:fgClr>
              <a:schemeClr val="accent1"/>
            </a:fgClr>
            <a:bgClr>
              <a:schemeClr val="bg1"/>
            </a:bgClr>
          </a:pattFill>
        </p:spPr>
        <p:txBody>
          <a:bodyPr/>
          <a:lstStyle/>
          <a:p>
            <a:r>
              <a:rPr lang="en-US" smtClean="0"/>
              <a:t>Click icon to add picture</a:t>
            </a:r>
            <a:endParaRPr lang="en-US"/>
          </a:p>
        </p:txBody>
      </p:sp>
      <p:sp>
        <p:nvSpPr>
          <p:cNvPr id="7" name="Picture Placeholder 8"/>
          <p:cNvSpPr>
            <a:spLocks noGrp="1"/>
          </p:cNvSpPr>
          <p:nvPr>
            <p:ph type="pic" sz="quarter" idx="11"/>
          </p:nvPr>
        </p:nvSpPr>
        <p:spPr>
          <a:xfrm>
            <a:off x="3667940" y="1577181"/>
            <a:ext cx="2088000" cy="3703637"/>
          </a:xfrm>
          <a:pattFill prst="pct10">
            <a:fgClr>
              <a:schemeClr val="accent1"/>
            </a:fgClr>
            <a:bgClr>
              <a:schemeClr val="bg1"/>
            </a:bgClr>
          </a:pattFill>
        </p:spPr>
        <p:txBody>
          <a:bodyPr/>
          <a:lstStyle/>
          <a:p>
            <a:r>
              <a:rPr lang="en-US" smtClean="0"/>
              <a:t>Click icon to add picture</a:t>
            </a:r>
            <a:endParaRPr lang="en-US"/>
          </a:p>
        </p:txBody>
      </p:sp>
    </p:spTree>
    <p:extLst>
      <p:ext uri="{BB962C8B-B14F-4D97-AF65-F5344CB8AC3E}">
        <p14:creationId xmlns:p14="http://schemas.microsoft.com/office/powerpoint/2010/main" val="3106829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836000" y="2169000"/>
            <a:ext cx="2520000" cy="2520000"/>
          </a:xfrm>
          <a:custGeom>
            <a:avLst/>
            <a:gdLst>
              <a:gd name="connsiteX0" fmla="*/ 1080000 w 2160000"/>
              <a:gd name="connsiteY0" fmla="*/ 0 h 2160000"/>
              <a:gd name="connsiteX1" fmla="*/ 2160000 w 2160000"/>
              <a:gd name="connsiteY1" fmla="*/ 1080000 h 2160000"/>
              <a:gd name="connsiteX2" fmla="*/ 1080000 w 2160000"/>
              <a:gd name="connsiteY2" fmla="*/ 2160000 h 2160000"/>
              <a:gd name="connsiteX3" fmla="*/ 0 w 2160000"/>
              <a:gd name="connsiteY3" fmla="*/ 1080000 h 2160000"/>
              <a:gd name="connsiteX4" fmla="*/ 1080000 w 2160000"/>
              <a:gd name="connsiteY4" fmla="*/ 0 h 216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00" h="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pattFill prst="pct10">
            <a:fgClr>
              <a:schemeClr val="accent1"/>
            </a:fgClr>
            <a:bgClr>
              <a:schemeClr val="bg1"/>
            </a:bgClr>
          </a:pattFill>
        </p:spPr>
        <p:txBody>
          <a:bodyPr wrap="square">
            <a:noAutofit/>
          </a:bodyPr>
          <a:lstStyle/>
          <a:p>
            <a:r>
              <a:rPr lang="en-US" smtClean="0"/>
              <a:t>Click icon to add picture</a:t>
            </a:r>
            <a:endParaRPr lang="en-US"/>
          </a:p>
        </p:txBody>
      </p:sp>
    </p:spTree>
    <p:extLst>
      <p:ext uri="{BB962C8B-B14F-4D97-AF65-F5344CB8AC3E}">
        <p14:creationId xmlns:p14="http://schemas.microsoft.com/office/powerpoint/2010/main" val="316891143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5"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
        <p:nvSpPr>
          <p:cNvPr id="7" name="Picture Placeholder 7">
            <a:extLst>
              <a:ext uri="{FF2B5EF4-FFF2-40B4-BE49-F238E27FC236}">
                <a16:creationId xmlns:a16="http://schemas.microsoft.com/office/drawing/2014/main" id="{E0FF993C-A3CF-421C-8A46-BD82C1B2675F}"/>
              </a:ext>
            </a:extLst>
          </p:cNvPr>
          <p:cNvSpPr>
            <a:spLocks noGrp="1"/>
          </p:cNvSpPr>
          <p:nvPr>
            <p:ph type="pic" sz="quarter" idx="10"/>
          </p:nvPr>
        </p:nvSpPr>
        <p:spPr>
          <a:xfrm>
            <a:off x="1207407" y="1443457"/>
            <a:ext cx="4438650" cy="2800350"/>
          </a:xfrm>
          <a:pattFill prst="pct5">
            <a:fgClr>
              <a:schemeClr val="bg2">
                <a:lumMod val="75000"/>
              </a:schemeClr>
            </a:fgClr>
            <a:bgClr>
              <a:schemeClr val="bg1"/>
            </a:bgClr>
          </a:pattFill>
        </p:spPr>
        <p:txBody>
          <a:bodyPr/>
          <a:lstStyle/>
          <a:p>
            <a:r>
              <a:rPr lang="en-US" smtClean="0"/>
              <a:t>Click icon to add picture</a:t>
            </a:r>
            <a:endParaRPr lang="en-US" dirty="0"/>
          </a:p>
        </p:txBody>
      </p:sp>
    </p:spTree>
    <p:extLst>
      <p:ext uri="{BB962C8B-B14F-4D97-AF65-F5344CB8AC3E}">
        <p14:creationId xmlns:p14="http://schemas.microsoft.com/office/powerpoint/2010/main" val="314864479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5"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
        <p:nvSpPr>
          <p:cNvPr id="7" name="Picture Placeholder 6"/>
          <p:cNvSpPr>
            <a:spLocks noGrp="1"/>
          </p:cNvSpPr>
          <p:nvPr>
            <p:ph type="pic" sz="quarter" idx="10"/>
          </p:nvPr>
        </p:nvSpPr>
        <p:spPr>
          <a:xfrm>
            <a:off x="0" y="0"/>
            <a:ext cx="12192000" cy="6858000"/>
          </a:xfrm>
          <a:pattFill prst="pct10">
            <a:fgClr>
              <a:schemeClr val="accent1"/>
            </a:fgClr>
            <a:bgClr>
              <a:schemeClr val="bg1"/>
            </a:bgClr>
          </a:pattFill>
        </p:spPr>
        <p:txBody>
          <a:bodyPr/>
          <a:lstStyle/>
          <a:p>
            <a:r>
              <a:rPr lang="en-US" smtClean="0"/>
              <a:t>Click icon to add picture</a:t>
            </a:r>
            <a:endParaRPr lang="en-US"/>
          </a:p>
        </p:txBody>
      </p:sp>
    </p:spTree>
    <p:extLst>
      <p:ext uri="{BB962C8B-B14F-4D97-AF65-F5344CB8AC3E}">
        <p14:creationId xmlns:p14="http://schemas.microsoft.com/office/powerpoint/2010/main" val="2871194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4"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24025320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4"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40419227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4"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22335414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4"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8258476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4"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227751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7"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
        <p:nvSpPr>
          <p:cNvPr id="16" name="Picture Placeholder 15"/>
          <p:cNvSpPr>
            <a:spLocks noGrp="1"/>
          </p:cNvSpPr>
          <p:nvPr>
            <p:ph type="pic" sz="quarter" idx="10"/>
          </p:nvPr>
        </p:nvSpPr>
        <p:spPr>
          <a:xfrm>
            <a:off x="1231900" y="2298700"/>
            <a:ext cx="1079500" cy="1130301"/>
          </a:xfrm>
          <a:custGeom>
            <a:avLst/>
            <a:gdLst>
              <a:gd name="connsiteX0" fmla="*/ 98310 w 1079500"/>
              <a:gd name="connsiteY0" fmla="*/ 0 h 1130301"/>
              <a:gd name="connsiteX1" fmla="*/ 981190 w 1079500"/>
              <a:gd name="connsiteY1" fmla="*/ 0 h 1130301"/>
              <a:gd name="connsiteX2" fmla="*/ 1079500 w 1079500"/>
              <a:gd name="connsiteY2" fmla="*/ 98310 h 1130301"/>
              <a:gd name="connsiteX3" fmla="*/ 1079500 w 1079500"/>
              <a:gd name="connsiteY3" fmla="*/ 1031991 h 1130301"/>
              <a:gd name="connsiteX4" fmla="*/ 981190 w 1079500"/>
              <a:gd name="connsiteY4" fmla="*/ 1130301 h 1130301"/>
              <a:gd name="connsiteX5" fmla="*/ 98310 w 1079500"/>
              <a:gd name="connsiteY5" fmla="*/ 1130301 h 1130301"/>
              <a:gd name="connsiteX6" fmla="*/ 0 w 1079500"/>
              <a:gd name="connsiteY6" fmla="*/ 1031991 h 1130301"/>
              <a:gd name="connsiteX7" fmla="*/ 0 w 1079500"/>
              <a:gd name="connsiteY7" fmla="*/ 98310 h 1130301"/>
              <a:gd name="connsiteX8" fmla="*/ 98310 w 1079500"/>
              <a:gd name="connsiteY8" fmla="*/ 0 h 1130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9500" h="1130301">
                <a:moveTo>
                  <a:pt x="98310" y="0"/>
                </a:moveTo>
                <a:lnTo>
                  <a:pt x="981190" y="0"/>
                </a:lnTo>
                <a:cubicBezTo>
                  <a:pt x="1035485" y="0"/>
                  <a:pt x="1079500" y="44015"/>
                  <a:pt x="1079500" y="98310"/>
                </a:cubicBezTo>
                <a:lnTo>
                  <a:pt x="1079500" y="1031991"/>
                </a:lnTo>
                <a:cubicBezTo>
                  <a:pt x="1079500" y="1086286"/>
                  <a:pt x="1035485" y="1130301"/>
                  <a:pt x="981190" y="1130301"/>
                </a:cubicBezTo>
                <a:lnTo>
                  <a:pt x="98310" y="1130301"/>
                </a:lnTo>
                <a:cubicBezTo>
                  <a:pt x="44015" y="1130301"/>
                  <a:pt x="0" y="1086286"/>
                  <a:pt x="0" y="1031991"/>
                </a:cubicBezTo>
                <a:lnTo>
                  <a:pt x="0" y="98310"/>
                </a:lnTo>
                <a:cubicBezTo>
                  <a:pt x="0" y="44015"/>
                  <a:pt x="44015" y="0"/>
                  <a:pt x="98310" y="0"/>
                </a:cubicBezTo>
                <a:close/>
              </a:path>
            </a:pathLst>
          </a:custGeom>
          <a:pattFill prst="pct10">
            <a:fgClr>
              <a:schemeClr val="accent1"/>
            </a:fgClr>
            <a:bgClr>
              <a:schemeClr val="bg1"/>
            </a:bgClr>
          </a:pattFill>
        </p:spPr>
        <p:txBody>
          <a:bodyPr wrap="square">
            <a:noAutofit/>
          </a:bodyPr>
          <a:lstStyle/>
          <a:p>
            <a:r>
              <a:rPr lang="en-US" smtClean="0"/>
              <a:t>Click icon to add picture</a:t>
            </a:r>
            <a:endParaRPr lang="en-US"/>
          </a:p>
        </p:txBody>
      </p:sp>
      <p:sp>
        <p:nvSpPr>
          <p:cNvPr id="18" name="Picture Placeholder 17"/>
          <p:cNvSpPr>
            <a:spLocks noGrp="1"/>
          </p:cNvSpPr>
          <p:nvPr>
            <p:ph type="pic" sz="quarter" idx="11"/>
          </p:nvPr>
        </p:nvSpPr>
        <p:spPr>
          <a:xfrm>
            <a:off x="4737100" y="2298700"/>
            <a:ext cx="1079500" cy="1130301"/>
          </a:xfrm>
          <a:custGeom>
            <a:avLst/>
            <a:gdLst>
              <a:gd name="connsiteX0" fmla="*/ 98310 w 1079500"/>
              <a:gd name="connsiteY0" fmla="*/ 0 h 1130301"/>
              <a:gd name="connsiteX1" fmla="*/ 981190 w 1079500"/>
              <a:gd name="connsiteY1" fmla="*/ 0 h 1130301"/>
              <a:gd name="connsiteX2" fmla="*/ 1079500 w 1079500"/>
              <a:gd name="connsiteY2" fmla="*/ 98310 h 1130301"/>
              <a:gd name="connsiteX3" fmla="*/ 1079500 w 1079500"/>
              <a:gd name="connsiteY3" fmla="*/ 1031991 h 1130301"/>
              <a:gd name="connsiteX4" fmla="*/ 981190 w 1079500"/>
              <a:gd name="connsiteY4" fmla="*/ 1130301 h 1130301"/>
              <a:gd name="connsiteX5" fmla="*/ 98310 w 1079500"/>
              <a:gd name="connsiteY5" fmla="*/ 1130301 h 1130301"/>
              <a:gd name="connsiteX6" fmla="*/ 0 w 1079500"/>
              <a:gd name="connsiteY6" fmla="*/ 1031991 h 1130301"/>
              <a:gd name="connsiteX7" fmla="*/ 0 w 1079500"/>
              <a:gd name="connsiteY7" fmla="*/ 98310 h 1130301"/>
              <a:gd name="connsiteX8" fmla="*/ 98310 w 1079500"/>
              <a:gd name="connsiteY8" fmla="*/ 0 h 1130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9500" h="1130301">
                <a:moveTo>
                  <a:pt x="98310" y="0"/>
                </a:moveTo>
                <a:lnTo>
                  <a:pt x="981190" y="0"/>
                </a:lnTo>
                <a:cubicBezTo>
                  <a:pt x="1035485" y="0"/>
                  <a:pt x="1079500" y="44015"/>
                  <a:pt x="1079500" y="98310"/>
                </a:cubicBezTo>
                <a:lnTo>
                  <a:pt x="1079500" y="1031991"/>
                </a:lnTo>
                <a:cubicBezTo>
                  <a:pt x="1079500" y="1086286"/>
                  <a:pt x="1035485" y="1130301"/>
                  <a:pt x="981190" y="1130301"/>
                </a:cubicBezTo>
                <a:lnTo>
                  <a:pt x="98310" y="1130301"/>
                </a:lnTo>
                <a:cubicBezTo>
                  <a:pt x="44015" y="1130301"/>
                  <a:pt x="0" y="1086286"/>
                  <a:pt x="0" y="1031991"/>
                </a:cubicBezTo>
                <a:lnTo>
                  <a:pt x="0" y="98310"/>
                </a:lnTo>
                <a:cubicBezTo>
                  <a:pt x="0" y="44015"/>
                  <a:pt x="44015" y="0"/>
                  <a:pt x="98310" y="0"/>
                </a:cubicBezTo>
                <a:close/>
              </a:path>
            </a:pathLst>
          </a:custGeom>
          <a:pattFill prst="pct10">
            <a:fgClr>
              <a:schemeClr val="accent1"/>
            </a:fgClr>
            <a:bgClr>
              <a:schemeClr val="bg1"/>
            </a:bgClr>
          </a:pattFill>
        </p:spPr>
        <p:txBody>
          <a:bodyPr wrap="square">
            <a:noAutofit/>
          </a:bodyPr>
          <a:lstStyle/>
          <a:p>
            <a:r>
              <a:rPr lang="en-US" smtClean="0"/>
              <a:t>Click icon to add picture</a:t>
            </a:r>
            <a:endParaRPr lang="en-US"/>
          </a:p>
        </p:txBody>
      </p:sp>
      <p:sp>
        <p:nvSpPr>
          <p:cNvPr id="19" name="Picture Placeholder 18"/>
          <p:cNvSpPr>
            <a:spLocks noGrp="1"/>
          </p:cNvSpPr>
          <p:nvPr>
            <p:ph type="pic" sz="quarter" idx="12"/>
          </p:nvPr>
        </p:nvSpPr>
        <p:spPr>
          <a:xfrm>
            <a:off x="8242300" y="2311400"/>
            <a:ext cx="1079500" cy="1117601"/>
          </a:xfrm>
          <a:custGeom>
            <a:avLst/>
            <a:gdLst>
              <a:gd name="connsiteX0" fmla="*/ 98310 w 1079500"/>
              <a:gd name="connsiteY0" fmla="*/ 0 h 1117601"/>
              <a:gd name="connsiteX1" fmla="*/ 981190 w 1079500"/>
              <a:gd name="connsiteY1" fmla="*/ 0 h 1117601"/>
              <a:gd name="connsiteX2" fmla="*/ 1079500 w 1079500"/>
              <a:gd name="connsiteY2" fmla="*/ 98310 h 1117601"/>
              <a:gd name="connsiteX3" fmla="*/ 1079500 w 1079500"/>
              <a:gd name="connsiteY3" fmla="*/ 1019291 h 1117601"/>
              <a:gd name="connsiteX4" fmla="*/ 981190 w 1079500"/>
              <a:gd name="connsiteY4" fmla="*/ 1117601 h 1117601"/>
              <a:gd name="connsiteX5" fmla="*/ 98310 w 1079500"/>
              <a:gd name="connsiteY5" fmla="*/ 1117601 h 1117601"/>
              <a:gd name="connsiteX6" fmla="*/ 0 w 1079500"/>
              <a:gd name="connsiteY6" fmla="*/ 1019291 h 1117601"/>
              <a:gd name="connsiteX7" fmla="*/ 0 w 1079500"/>
              <a:gd name="connsiteY7" fmla="*/ 98310 h 1117601"/>
              <a:gd name="connsiteX8" fmla="*/ 98310 w 1079500"/>
              <a:gd name="connsiteY8" fmla="*/ 0 h 1117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9500" h="1117601">
                <a:moveTo>
                  <a:pt x="98310" y="0"/>
                </a:moveTo>
                <a:lnTo>
                  <a:pt x="981190" y="0"/>
                </a:lnTo>
                <a:cubicBezTo>
                  <a:pt x="1035485" y="0"/>
                  <a:pt x="1079500" y="44015"/>
                  <a:pt x="1079500" y="98310"/>
                </a:cubicBezTo>
                <a:lnTo>
                  <a:pt x="1079500" y="1019291"/>
                </a:lnTo>
                <a:cubicBezTo>
                  <a:pt x="1079500" y="1073586"/>
                  <a:pt x="1035485" y="1117601"/>
                  <a:pt x="981190" y="1117601"/>
                </a:cubicBezTo>
                <a:lnTo>
                  <a:pt x="98310" y="1117601"/>
                </a:lnTo>
                <a:cubicBezTo>
                  <a:pt x="44015" y="1117601"/>
                  <a:pt x="0" y="1073586"/>
                  <a:pt x="0" y="1019291"/>
                </a:cubicBezTo>
                <a:lnTo>
                  <a:pt x="0" y="98310"/>
                </a:lnTo>
                <a:cubicBezTo>
                  <a:pt x="0" y="44015"/>
                  <a:pt x="44015" y="0"/>
                  <a:pt x="98310" y="0"/>
                </a:cubicBezTo>
                <a:close/>
              </a:path>
            </a:pathLst>
          </a:custGeom>
          <a:pattFill prst="pct10">
            <a:fgClr>
              <a:schemeClr val="accent1"/>
            </a:fgClr>
            <a:bgClr>
              <a:schemeClr val="bg1"/>
            </a:bgClr>
          </a:pattFill>
        </p:spPr>
        <p:txBody>
          <a:bodyPr wrap="square">
            <a:noAutofit/>
          </a:bodyPr>
          <a:lstStyle/>
          <a:p>
            <a:r>
              <a:rPr lang="en-US" smtClean="0"/>
              <a:t>Click icon to add picture</a:t>
            </a:r>
            <a:endParaRPr lang="en-US"/>
          </a:p>
        </p:txBody>
      </p:sp>
    </p:spTree>
    <p:extLst>
      <p:ext uri="{BB962C8B-B14F-4D97-AF65-F5344CB8AC3E}">
        <p14:creationId xmlns:p14="http://schemas.microsoft.com/office/powerpoint/2010/main" val="94535961"/>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4"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118035257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5"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
        <p:nvSpPr>
          <p:cNvPr id="6" name="Picture Placeholder 6"/>
          <p:cNvSpPr>
            <a:spLocks noGrp="1"/>
          </p:cNvSpPr>
          <p:nvPr>
            <p:ph type="pic" sz="quarter" idx="10"/>
          </p:nvPr>
        </p:nvSpPr>
        <p:spPr>
          <a:xfrm>
            <a:off x="347889" y="304800"/>
            <a:ext cx="11510282" cy="3817257"/>
          </a:xfrm>
          <a:pattFill prst="pct10">
            <a:fgClr>
              <a:schemeClr val="accent1"/>
            </a:fgClr>
            <a:bgClr>
              <a:schemeClr val="bg1"/>
            </a:bgClr>
          </a:pattFill>
        </p:spPr>
        <p:txBody>
          <a:bodyPr/>
          <a:lstStyle/>
          <a:p>
            <a:r>
              <a:rPr lang="en-US" smtClean="0"/>
              <a:t>Click icon to add picture</a:t>
            </a:r>
            <a:endParaRPr lang="en-US"/>
          </a:p>
        </p:txBody>
      </p:sp>
      <p:sp>
        <p:nvSpPr>
          <p:cNvPr id="7" name="Slide Number Placeholder 5"/>
          <p:cNvSpPr txBox="1">
            <a:spLocks/>
          </p:cNvSpPr>
          <p:nvPr userDrawn="1"/>
        </p:nvSpPr>
        <p:spPr>
          <a:xfrm>
            <a:off x="72570" y="6524173"/>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655565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sp>
        <p:nvSpPr>
          <p:cNvPr id="7" name="Picture Placeholder 6"/>
          <p:cNvSpPr>
            <a:spLocks noGrp="1"/>
          </p:cNvSpPr>
          <p:nvPr>
            <p:ph type="pic" sz="quarter" idx="10"/>
          </p:nvPr>
        </p:nvSpPr>
        <p:spPr>
          <a:xfrm>
            <a:off x="7543800" y="0"/>
            <a:ext cx="4648200" cy="6858000"/>
          </a:xfrm>
          <a:pattFill prst="pct10">
            <a:fgClr>
              <a:schemeClr val="accent1"/>
            </a:fgClr>
            <a:bgClr>
              <a:schemeClr val="bg1"/>
            </a:bgClr>
          </a:pattFill>
        </p:spPr>
        <p:txBody>
          <a:bodyPr/>
          <a:lstStyle/>
          <a:p>
            <a:r>
              <a:rPr lang="en-US" smtClean="0"/>
              <a:t>Click icon to add picture</a:t>
            </a:r>
            <a:endParaRPr lang="en-US"/>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5" name="Slide Number Placeholder 5"/>
          <p:cNvSpPr txBox="1">
            <a:spLocks/>
          </p:cNvSpPr>
          <p:nvPr userDrawn="1"/>
        </p:nvSpPr>
        <p:spPr>
          <a:xfrm>
            <a:off x="72570" y="6524173"/>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328661694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pattFill prst="pct10">
            <a:fgClr>
              <a:schemeClr val="accent1"/>
            </a:fgClr>
            <a:bgClr>
              <a:schemeClr val="bg1"/>
            </a:bgClr>
          </a:pattFill>
        </p:spPr>
        <p:txBody>
          <a:bodyPr/>
          <a:lstStyle/>
          <a:p>
            <a:r>
              <a:rPr lang="en-US" smtClean="0"/>
              <a:t>Click icon to add picture</a:t>
            </a:r>
            <a:endParaRPr lang="en-US"/>
          </a:p>
        </p:txBody>
      </p:sp>
    </p:spTree>
    <p:extLst>
      <p:ext uri="{BB962C8B-B14F-4D97-AF65-F5344CB8AC3E}">
        <p14:creationId xmlns:p14="http://schemas.microsoft.com/office/powerpoint/2010/main" val="3019799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7" name="Picture Placeholder 6"/>
          <p:cNvSpPr>
            <a:spLocks noGrp="1"/>
          </p:cNvSpPr>
          <p:nvPr>
            <p:ph type="pic" sz="quarter" idx="10"/>
          </p:nvPr>
        </p:nvSpPr>
        <p:spPr>
          <a:xfrm>
            <a:off x="0" y="2002970"/>
            <a:ext cx="12192000" cy="2859315"/>
          </a:xfrm>
          <a:pattFill prst="pct10">
            <a:fgClr>
              <a:schemeClr val="accent1"/>
            </a:fgClr>
            <a:bgClr>
              <a:schemeClr val="bg1"/>
            </a:bgClr>
          </a:pattFill>
        </p:spPr>
        <p:txBody>
          <a:bodyPr/>
          <a:lstStyle/>
          <a:p>
            <a:r>
              <a:rPr lang="en-US" smtClean="0"/>
              <a:t>Click icon to add picture</a:t>
            </a:r>
            <a:endParaRPr lang="en-US"/>
          </a:p>
        </p:txBody>
      </p:sp>
      <p:sp>
        <p:nvSpPr>
          <p:cNvPr id="5"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1189744106"/>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7" name="Picture Placeholder 6"/>
          <p:cNvSpPr>
            <a:spLocks noGrp="1"/>
          </p:cNvSpPr>
          <p:nvPr>
            <p:ph type="pic" sz="quarter" idx="10"/>
          </p:nvPr>
        </p:nvSpPr>
        <p:spPr>
          <a:xfrm>
            <a:off x="0" y="0"/>
            <a:ext cx="3236686" cy="6858000"/>
          </a:xfrm>
          <a:pattFill prst="pct10">
            <a:fgClr>
              <a:schemeClr val="accent1"/>
            </a:fgClr>
            <a:bgClr>
              <a:schemeClr val="bg1"/>
            </a:bgClr>
          </a:pattFill>
        </p:spPr>
        <p:txBody>
          <a:bodyPr/>
          <a:lstStyle/>
          <a:p>
            <a:r>
              <a:rPr lang="en-US" smtClean="0"/>
              <a:t>Click icon to add picture</a:t>
            </a:r>
            <a:endParaRPr lang="en-US"/>
          </a:p>
        </p:txBody>
      </p:sp>
      <p:sp>
        <p:nvSpPr>
          <p:cNvPr id="5"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329308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4"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227830606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0" y="0"/>
            <a:ext cx="6096000" cy="2786743"/>
          </a:xfrm>
          <a:pattFill prst="pct10">
            <a:fgClr>
              <a:schemeClr val="accent1"/>
            </a:fgClr>
            <a:bgClr>
              <a:schemeClr val="bg1"/>
            </a:bgClr>
          </a:pattFill>
        </p:spPr>
        <p:txBody>
          <a:bodyPr/>
          <a:lstStyle/>
          <a:p>
            <a:r>
              <a:rPr lang="en-US" smtClean="0"/>
              <a:t>Click icon to add picture</a:t>
            </a:r>
            <a:endParaRPr lang="en-US"/>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5"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3243617109"/>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13"/>
          <p:cNvSpPr>
            <a:spLocks noGrp="1"/>
          </p:cNvSpPr>
          <p:nvPr>
            <p:ph type="pic" sz="quarter" idx="10"/>
          </p:nvPr>
        </p:nvSpPr>
        <p:spPr>
          <a:xfrm>
            <a:off x="0" y="2679700"/>
            <a:ext cx="12192000" cy="4178300"/>
          </a:xfrm>
          <a:pattFill prst="pct10">
            <a:fgClr>
              <a:schemeClr val="accent1"/>
            </a:fgClr>
            <a:bgClr>
              <a:schemeClr val="bg1"/>
            </a:bgClr>
          </a:pattFill>
        </p:spPr>
        <p:txBody>
          <a:bodyPr/>
          <a:lstStyle/>
          <a:p>
            <a:r>
              <a:rPr lang="en-US" smtClean="0"/>
              <a:t>Click icon to add picture</a:t>
            </a:r>
            <a:endParaRPr lang="en-US"/>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48915" y="3411232"/>
            <a:ext cx="3643086" cy="3461282"/>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5" name="Slide Number Placeholder 5"/>
          <p:cNvSpPr txBox="1">
            <a:spLocks/>
          </p:cNvSpPr>
          <p:nvPr userDrawn="1"/>
        </p:nvSpPr>
        <p:spPr>
          <a:xfrm>
            <a:off x="11736932" y="104425"/>
            <a:ext cx="377370" cy="246743"/>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E9D6A-8A3D-4D88-8EE5-F9665E51F048}" type="slidenum">
              <a:rPr lang="en-US" sz="1000" smtClean="0"/>
              <a:pPr/>
              <a:t>‹#›</a:t>
            </a:fld>
            <a:endParaRPr lang="en-US" sz="1000" dirty="0"/>
          </a:p>
        </p:txBody>
      </p:sp>
    </p:spTree>
    <p:extLst>
      <p:ext uri="{BB962C8B-B14F-4D97-AF65-F5344CB8AC3E}">
        <p14:creationId xmlns:p14="http://schemas.microsoft.com/office/powerpoint/2010/main" val="2896661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3628571" cy="3447492"/>
          </a:xfrm>
          <a:prstGeom prst="rect">
            <a:avLst/>
          </a:prstGeom>
        </p:spPr>
      </p:pic>
      <p:sp>
        <p:nvSpPr>
          <p:cNvPr id="8" name="Picture Placeholder 24"/>
          <p:cNvSpPr>
            <a:spLocks noGrp="1"/>
          </p:cNvSpPr>
          <p:nvPr>
            <p:ph type="pic" sz="quarter" idx="10"/>
          </p:nvPr>
        </p:nvSpPr>
        <p:spPr>
          <a:xfrm>
            <a:off x="0" y="0"/>
            <a:ext cx="12192000" cy="4847771"/>
          </a:xfrm>
          <a:custGeom>
            <a:avLst/>
            <a:gdLst>
              <a:gd name="connsiteX0" fmla="*/ 0 w 12192000"/>
              <a:gd name="connsiteY0" fmla="*/ 0 h 5054602"/>
              <a:gd name="connsiteX1" fmla="*/ 12192000 w 12192000"/>
              <a:gd name="connsiteY1" fmla="*/ 0 h 5054602"/>
              <a:gd name="connsiteX2" fmla="*/ 12192000 w 12192000"/>
              <a:gd name="connsiteY2" fmla="*/ 3617467 h 5054602"/>
              <a:gd name="connsiteX3" fmla="*/ 0 w 12192000"/>
              <a:gd name="connsiteY3" fmla="*/ 4640737 h 5054602"/>
            </a:gdLst>
            <a:ahLst/>
            <a:cxnLst>
              <a:cxn ang="0">
                <a:pos x="connsiteX0" y="connsiteY0"/>
              </a:cxn>
              <a:cxn ang="0">
                <a:pos x="connsiteX1" y="connsiteY1"/>
              </a:cxn>
              <a:cxn ang="0">
                <a:pos x="connsiteX2" y="connsiteY2"/>
              </a:cxn>
              <a:cxn ang="0">
                <a:pos x="connsiteX3" y="connsiteY3"/>
              </a:cxn>
            </a:cxnLst>
            <a:rect l="l" t="t" r="r" b="b"/>
            <a:pathLst>
              <a:path w="12192000" h="5054602">
                <a:moveTo>
                  <a:pt x="0" y="0"/>
                </a:moveTo>
                <a:lnTo>
                  <a:pt x="12192000" y="0"/>
                </a:lnTo>
                <a:lnTo>
                  <a:pt x="12192000" y="3617467"/>
                </a:lnTo>
                <a:cubicBezTo>
                  <a:pt x="6096000" y="3617467"/>
                  <a:pt x="6096000" y="5987145"/>
                  <a:pt x="0" y="4640737"/>
                </a:cubicBezTo>
                <a:close/>
              </a:path>
            </a:pathLst>
          </a:custGeom>
          <a:pattFill prst="pct10">
            <a:fgClr>
              <a:schemeClr val="accent1"/>
            </a:fgClr>
            <a:bgClr>
              <a:schemeClr val="bg1"/>
            </a:bgClr>
          </a:pattFill>
        </p:spPr>
        <p:txBody>
          <a:bodyPr wrap="square">
            <a:noAutofit/>
          </a:bodyPr>
          <a:lstStyle/>
          <a:p>
            <a:r>
              <a:rPr lang="en-US" smtClean="0"/>
              <a:t>Click icon to add picture</a:t>
            </a:r>
            <a:endParaRPr lang="en-US"/>
          </a:p>
        </p:txBody>
      </p:sp>
    </p:spTree>
    <p:extLst>
      <p:ext uri="{BB962C8B-B14F-4D97-AF65-F5344CB8AC3E}">
        <p14:creationId xmlns:p14="http://schemas.microsoft.com/office/powerpoint/2010/main" val="84845552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94E75E-A7EF-4953-B009-BD2D62611E54}" type="datetimeFigureOut">
              <a:rPr lang="en-US" smtClean="0"/>
              <a:t>7/22/2024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8E9D6A-8A3D-4D88-8EE5-F9665E51F048}" type="slidenum">
              <a:rPr lang="en-US" smtClean="0"/>
              <a:t>‹#›</a:t>
            </a:fld>
            <a:endParaRPr lang="en-US"/>
          </a:p>
        </p:txBody>
      </p:sp>
    </p:spTree>
    <p:extLst>
      <p:ext uri="{BB962C8B-B14F-4D97-AF65-F5344CB8AC3E}">
        <p14:creationId xmlns:p14="http://schemas.microsoft.com/office/powerpoint/2010/main" val="3232811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32" y="3428993"/>
            <a:ext cx="12207264" cy="3429007"/>
          </a:xfrm>
          <a:prstGeom prst="rect">
            <a:avLst/>
          </a:prstGeom>
        </p:spPr>
      </p:pic>
      <p:sp>
        <p:nvSpPr>
          <p:cNvPr id="9" name="Rectangle 8"/>
          <p:cNvSpPr/>
          <p:nvPr/>
        </p:nvSpPr>
        <p:spPr>
          <a:xfrm>
            <a:off x="7951" y="20651"/>
            <a:ext cx="12192000" cy="3416300"/>
          </a:xfrm>
          <a:prstGeom prst="rect">
            <a:avLst/>
          </a:prstGeom>
          <a:blipFill dpi="0" rotWithShape="1">
            <a:blip r:embed="rId3">
              <a:alphaModFix amt="2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853" y="195994"/>
            <a:ext cx="4194247" cy="3120518"/>
          </a:xfrm>
          <a:prstGeom prst="rect">
            <a:avLst/>
          </a:prstGeom>
        </p:spPr>
      </p:pic>
      <p:sp>
        <p:nvSpPr>
          <p:cNvPr id="7" name="TextBox 6"/>
          <p:cNvSpPr txBox="1"/>
          <p:nvPr/>
        </p:nvSpPr>
        <p:spPr>
          <a:xfrm>
            <a:off x="5607328" y="1926271"/>
            <a:ext cx="6070688" cy="646331"/>
          </a:xfrm>
          <a:prstGeom prst="rect">
            <a:avLst/>
          </a:prstGeom>
          <a:noFill/>
        </p:spPr>
        <p:txBody>
          <a:bodyPr wrap="square" rtlCol="0">
            <a:spAutoFit/>
          </a:bodyPr>
          <a:lstStyle/>
          <a:p>
            <a:pPr algn="r"/>
            <a:r>
              <a:rPr lang="en-AU" sz="1200" dirty="0" smtClean="0">
                <a:solidFill>
                  <a:srgbClr val="103D62"/>
                </a:solidFill>
                <a:latin typeface="Century Gothic" panose="020B0502020202020204" pitchFamily="34" charset="0"/>
                <a:ea typeface="Jost" pitchFamily="2" charset="0"/>
                <a:cs typeface="Arial" panose="020B0604020202020204" pitchFamily="34" charset="0"/>
              </a:rPr>
              <a:t>Presented by: Sharon Branch, Lavashti Dames, Nathan Rolle, </a:t>
            </a:r>
            <a:r>
              <a:rPr lang="en-AU" sz="1200" dirty="0" err="1" smtClean="0">
                <a:solidFill>
                  <a:srgbClr val="103D62"/>
                </a:solidFill>
                <a:latin typeface="Century Gothic" panose="020B0502020202020204" pitchFamily="34" charset="0"/>
                <a:ea typeface="Jost" pitchFamily="2" charset="0"/>
                <a:cs typeface="Arial" panose="020B0604020202020204" pitchFamily="34" charset="0"/>
              </a:rPr>
              <a:t>Lynsey</a:t>
            </a:r>
            <a:r>
              <a:rPr lang="en-AU" sz="1200" dirty="0" smtClean="0">
                <a:solidFill>
                  <a:srgbClr val="103D62"/>
                </a:solidFill>
                <a:latin typeface="Century Gothic" panose="020B0502020202020204" pitchFamily="34" charset="0"/>
                <a:ea typeface="Jost" pitchFamily="2" charset="0"/>
                <a:cs typeface="Arial" panose="020B0604020202020204" pitchFamily="34" charset="0"/>
              </a:rPr>
              <a:t> Ward, Allan Wright</a:t>
            </a:r>
          </a:p>
          <a:p>
            <a:pPr algn="r"/>
            <a:r>
              <a:rPr lang="en-AU" sz="1200" dirty="0" smtClean="0">
                <a:solidFill>
                  <a:srgbClr val="D6A948"/>
                </a:solidFill>
                <a:latin typeface="Century Gothic" panose="020B0502020202020204" pitchFamily="34" charset="0"/>
                <a:ea typeface="Jost" pitchFamily="2" charset="0"/>
                <a:cs typeface="Arial" panose="020B0604020202020204" pitchFamily="34" charset="0"/>
              </a:rPr>
              <a:t>July 2024</a:t>
            </a:r>
            <a:endParaRPr lang="en-AU" sz="1200" dirty="0">
              <a:solidFill>
                <a:srgbClr val="D6A948"/>
              </a:solidFill>
              <a:latin typeface="Century Gothic" panose="020B0502020202020204" pitchFamily="34" charset="0"/>
              <a:ea typeface="Jost" pitchFamily="2" charset="0"/>
              <a:cs typeface="Arial" panose="020B0604020202020204" pitchFamily="34" charset="0"/>
            </a:endParaRPr>
          </a:p>
        </p:txBody>
      </p:sp>
      <p:sp>
        <p:nvSpPr>
          <p:cNvPr id="10" name="TextBox 9"/>
          <p:cNvSpPr txBox="1"/>
          <p:nvPr/>
        </p:nvSpPr>
        <p:spPr>
          <a:xfrm>
            <a:off x="5378400" y="669772"/>
            <a:ext cx="6512642" cy="1692771"/>
          </a:xfrm>
          <a:prstGeom prst="rect">
            <a:avLst/>
          </a:prstGeom>
          <a:noFill/>
        </p:spPr>
        <p:txBody>
          <a:bodyPr wrap="square" rtlCol="0">
            <a:spAutoFit/>
          </a:bodyPr>
          <a:lstStyle/>
          <a:p>
            <a:pPr algn="ctr"/>
            <a:r>
              <a:rPr lang="en-US" sz="2400" dirty="0">
                <a:solidFill>
                  <a:srgbClr val="103D62"/>
                </a:solidFill>
                <a:latin typeface="Arial" panose="020B0604020202020204" pitchFamily="34" charset="0"/>
                <a:ea typeface="Jost" pitchFamily="2" charset="0"/>
                <a:cs typeface="Arial" panose="020B0604020202020204" pitchFamily="34" charset="0"/>
              </a:rPr>
              <a:t>Estimating the Impact of a Climatic Shock on Credit Supply and the Probability of Default in the Bahamas</a:t>
            </a:r>
            <a:endParaRPr lang="en-US" sz="2400" dirty="0">
              <a:solidFill>
                <a:srgbClr val="E8BC36"/>
              </a:solidFill>
              <a:latin typeface="Arial" panose="020B0604020202020204" pitchFamily="34" charset="0"/>
              <a:ea typeface="Jost" pitchFamily="2" charset="0"/>
              <a:cs typeface="Arial" panose="020B0604020202020204" pitchFamily="34" charset="0"/>
            </a:endParaRPr>
          </a:p>
          <a:p>
            <a:pPr algn="ctr"/>
            <a:endParaRPr lang="en-US" sz="3200" dirty="0">
              <a:solidFill>
                <a:srgbClr val="E8BC36"/>
              </a:solidFill>
              <a:latin typeface="Arial" panose="020B0604020202020204" pitchFamily="34" charset="0"/>
              <a:ea typeface="Jost" pitchFamily="2" charset="0"/>
              <a:cs typeface="Arial" panose="020B0604020202020204" pitchFamily="34" charset="0"/>
            </a:endParaRPr>
          </a:p>
        </p:txBody>
      </p:sp>
    </p:spTree>
    <p:extLst>
      <p:ext uri="{BB962C8B-B14F-4D97-AF65-F5344CB8AC3E}">
        <p14:creationId xmlns:p14="http://schemas.microsoft.com/office/powerpoint/2010/main" val="5911755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3" descr="Loan Portfolio Quarterly Default Rate"/>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5274319" y="1271934"/>
            <a:ext cx="6517645" cy="5200428"/>
          </a:xfrm>
          <a:prstGeom prst="rect">
            <a:avLst/>
          </a:prstGeom>
          <a:noFill/>
          <a:ln>
            <a:noFill/>
          </a:ln>
        </p:spPr>
      </p:pic>
      <p:sp>
        <p:nvSpPr>
          <p:cNvPr id="4" name="TextBox 3"/>
          <p:cNvSpPr txBox="1"/>
          <p:nvPr/>
        </p:nvSpPr>
        <p:spPr>
          <a:xfrm>
            <a:off x="581192" y="1908313"/>
            <a:ext cx="4463845" cy="4118775"/>
          </a:xfrm>
          <a:prstGeom prst="rect">
            <a:avLst/>
          </a:prstGeom>
        </p:spPr>
        <p:txBody>
          <a:bodyPr vert="horz" lIns="91440" tIns="45720" rIns="91440" bIns="45720" rtlCol="0" anchor="ctr">
            <a:noAutofit/>
          </a:bodyPr>
          <a:lstStyle>
            <a:defPPr>
              <a:defRPr lang="en-US"/>
            </a:defPPr>
            <a:lvl1pPr indent="0">
              <a:spcBef>
                <a:spcPct val="20000"/>
              </a:spcBef>
              <a:spcAft>
                <a:spcPts val="600"/>
              </a:spcAft>
              <a:buClr>
                <a:schemeClr val="accent2"/>
              </a:buClr>
              <a:buSzPct val="92000"/>
              <a:buFont typeface="Wingdings 2" panose="05020102010507070707" pitchFamily="18" charset="2"/>
              <a:buNone/>
              <a:defRPr>
                <a:solidFill>
                  <a:schemeClr val="tx2"/>
                </a:solidFill>
              </a:defRPr>
            </a:lvl1pPr>
            <a:lvl2pPr marL="630000" indent="-306000">
              <a:spcBef>
                <a:spcPct val="20000"/>
              </a:spcBef>
              <a:spcAft>
                <a:spcPts val="600"/>
              </a:spcAft>
              <a:buClr>
                <a:schemeClr val="accent2"/>
              </a:buClr>
              <a:buSzPct val="92000"/>
              <a:buFont typeface="Wingdings 2" panose="05020102010507070707" pitchFamily="18" charset="2"/>
              <a:buChar char=""/>
              <a:defRPr sz="1600">
                <a:solidFill>
                  <a:schemeClr val="tx2"/>
                </a:solidFill>
              </a:defRPr>
            </a:lvl2pPr>
            <a:lvl3pPr marL="900000" indent="-270000">
              <a:spcBef>
                <a:spcPct val="20000"/>
              </a:spcBef>
              <a:spcAft>
                <a:spcPts val="600"/>
              </a:spcAft>
              <a:buClr>
                <a:schemeClr val="accent2"/>
              </a:buClr>
              <a:buSzPct val="92000"/>
              <a:buFont typeface="Wingdings 2" panose="05020102010507070707" pitchFamily="18" charset="2"/>
              <a:buChar char=""/>
              <a:defRPr sz="1400">
                <a:solidFill>
                  <a:schemeClr val="tx2"/>
                </a:solidFill>
              </a:defRPr>
            </a:lvl3pPr>
            <a:lvl4pPr marL="1242000" indent="-234000">
              <a:spcBef>
                <a:spcPct val="20000"/>
              </a:spcBef>
              <a:spcAft>
                <a:spcPts val="600"/>
              </a:spcAft>
              <a:buClr>
                <a:schemeClr val="accent2"/>
              </a:buClr>
              <a:buSzPct val="92000"/>
              <a:buFont typeface="Wingdings 2" panose="05020102010507070707" pitchFamily="18" charset="2"/>
              <a:buChar char=""/>
              <a:defRPr sz="1200">
                <a:solidFill>
                  <a:schemeClr val="tx2"/>
                </a:solidFill>
              </a:defRPr>
            </a:lvl4pPr>
            <a:lvl5pPr marL="1602000" indent="-234000">
              <a:spcBef>
                <a:spcPct val="20000"/>
              </a:spcBef>
              <a:spcAft>
                <a:spcPts val="600"/>
              </a:spcAft>
              <a:buClr>
                <a:schemeClr val="accent2"/>
              </a:buClr>
              <a:buSzPct val="92000"/>
              <a:buFont typeface="Wingdings 2" panose="05020102010507070707" pitchFamily="18" charset="2"/>
              <a:buChar char=""/>
              <a:defRPr sz="1200">
                <a:solidFill>
                  <a:schemeClr val="tx2"/>
                </a:solidFill>
              </a:defRPr>
            </a:lvl5pPr>
            <a:lvl6pPr marL="1900000" indent="-228600">
              <a:spcBef>
                <a:spcPct val="20000"/>
              </a:spcBef>
              <a:spcAft>
                <a:spcPts val="600"/>
              </a:spcAft>
              <a:buClr>
                <a:schemeClr val="accent2"/>
              </a:buClr>
              <a:buSzPct val="92000"/>
              <a:buFont typeface="Wingdings 2" panose="05020102010507070707" pitchFamily="18" charset="2"/>
              <a:buChar char=""/>
              <a:defRPr sz="1200">
                <a:solidFill>
                  <a:schemeClr val="tx2"/>
                </a:solidFill>
              </a:defRPr>
            </a:lvl6pPr>
            <a:lvl7pPr marL="2200000" indent="-228600">
              <a:spcBef>
                <a:spcPct val="20000"/>
              </a:spcBef>
              <a:spcAft>
                <a:spcPts val="600"/>
              </a:spcAft>
              <a:buClr>
                <a:schemeClr val="accent2"/>
              </a:buClr>
              <a:buSzPct val="92000"/>
              <a:buFont typeface="Wingdings 2" panose="05020102010507070707" pitchFamily="18" charset="2"/>
              <a:buChar char=""/>
              <a:defRPr sz="1200">
                <a:solidFill>
                  <a:schemeClr val="tx2"/>
                </a:solidFill>
              </a:defRPr>
            </a:lvl7pPr>
            <a:lvl8pPr marL="2500000" indent="-228600">
              <a:spcBef>
                <a:spcPct val="20000"/>
              </a:spcBef>
              <a:spcAft>
                <a:spcPts val="600"/>
              </a:spcAft>
              <a:buClr>
                <a:schemeClr val="accent2"/>
              </a:buClr>
              <a:buSzPct val="92000"/>
              <a:buFont typeface="Wingdings 2" panose="05020102010507070707" pitchFamily="18" charset="2"/>
              <a:buChar char=""/>
              <a:defRPr sz="1200">
                <a:solidFill>
                  <a:schemeClr val="tx2"/>
                </a:solidFill>
              </a:defRPr>
            </a:lvl8pPr>
            <a:lvl9pPr marL="2800000" indent="-228600">
              <a:spcBef>
                <a:spcPct val="20000"/>
              </a:spcBef>
              <a:spcAft>
                <a:spcPts val="600"/>
              </a:spcAft>
              <a:buClr>
                <a:schemeClr val="accent2"/>
              </a:buClr>
              <a:buSzPct val="92000"/>
              <a:buFont typeface="Wingdings 2" panose="05020102010507070707" pitchFamily="18" charset="2"/>
              <a:buChar char=""/>
              <a:defRPr sz="1200">
                <a:solidFill>
                  <a:schemeClr val="tx2"/>
                </a:solidFill>
              </a:defRPr>
            </a:lvl9pPr>
          </a:lstStyle>
          <a:p>
            <a:r>
              <a:rPr lang="en-US" sz="2000" dirty="0">
                <a:latin typeface="Arial Narrow" panose="020B0606020202030204" pitchFamily="34" charset="0"/>
              </a:rPr>
              <a:t>PART </a:t>
            </a:r>
            <a:r>
              <a:rPr lang="en-US" sz="2000" dirty="0" smtClean="0">
                <a:latin typeface="Arial Narrow" panose="020B0606020202030204" pitchFamily="34" charset="0"/>
              </a:rPr>
              <a:t>II</a:t>
            </a:r>
            <a:endParaRPr lang="en-US" sz="2000" dirty="0">
              <a:latin typeface="Arial Narrow" panose="020B0606020202030204" pitchFamily="34" charset="0"/>
            </a:endParaRPr>
          </a:p>
          <a:p>
            <a:pPr algn="just"/>
            <a:r>
              <a:rPr lang="en-US" sz="2000" dirty="0">
                <a:latin typeface="Arial Narrow" panose="020B0606020202030204" pitchFamily="34" charset="0"/>
              </a:rPr>
              <a:t>A 1.0% decline in real GDP will increase the overall loan portfolio default rate by 0.012% (or $0.71 million) on average in the same quarter</a:t>
            </a:r>
            <a:r>
              <a:rPr lang="en-US" sz="2000" dirty="0" smtClean="0">
                <a:latin typeface="Arial Narrow" panose="020B0606020202030204" pitchFamily="34" charset="0"/>
              </a:rPr>
              <a:t>.</a:t>
            </a:r>
            <a:endParaRPr lang="en-US" sz="2000" dirty="0">
              <a:latin typeface="Arial Narrow" panose="020B0606020202030204" pitchFamily="34" charset="0"/>
            </a:endParaRPr>
          </a:p>
          <a:p>
            <a:pPr algn="just"/>
            <a:r>
              <a:rPr lang="en-US" sz="2000" dirty="0" smtClean="0">
                <a:latin typeface="Arial Narrow" panose="020B0606020202030204" pitchFamily="34" charset="0"/>
              </a:rPr>
              <a:t>The </a:t>
            </a:r>
            <a:r>
              <a:rPr lang="en-US" sz="2000" dirty="0">
                <a:latin typeface="Arial Narrow" panose="020B0606020202030204" pitchFamily="34" charset="0"/>
              </a:rPr>
              <a:t>regression </a:t>
            </a:r>
            <a:r>
              <a:rPr lang="en-US" sz="2000" dirty="0" smtClean="0">
                <a:latin typeface="Arial Narrow" panose="020B0606020202030204" pitchFamily="34" charset="0"/>
              </a:rPr>
              <a:t>was lagged by </a:t>
            </a:r>
            <a:r>
              <a:rPr lang="en-US" sz="2000" dirty="0">
                <a:latin typeface="Arial Narrow" panose="020B0606020202030204" pitchFamily="34" charset="0"/>
              </a:rPr>
              <a:t>two quarters, which showed that a 1.0% decline in real GDP would cause an increase in the default rate by 0.016% or $0.98 million. </a:t>
            </a:r>
            <a:endParaRPr lang="en-US" sz="2000" dirty="0" smtClean="0">
              <a:latin typeface="Arial Narrow" panose="020B0606020202030204" pitchFamily="34" charset="0"/>
            </a:endParaRPr>
          </a:p>
          <a:p>
            <a:pPr algn="just"/>
            <a:r>
              <a:rPr lang="en-US" sz="2000" dirty="0" smtClean="0">
                <a:latin typeface="Arial Narrow" panose="020B0606020202030204" pitchFamily="34" charset="0"/>
              </a:rPr>
              <a:t>By loan type, the results showed that personal loans would be the most impacted with a 0.021% or $0.4 million decline, followed by residential mortgages with a 0.014% or $0.34 million decrease.</a:t>
            </a:r>
            <a:endParaRPr lang="en-AU" sz="2000" dirty="0">
              <a:latin typeface="Arial Narrow" panose="020B0606020202030204" pitchFamily="34" charset="0"/>
            </a:endParaRPr>
          </a:p>
        </p:txBody>
      </p:sp>
      <p:sp>
        <p:nvSpPr>
          <p:cNvPr id="6" name="TextBox 5"/>
          <p:cNvSpPr txBox="1"/>
          <p:nvPr/>
        </p:nvSpPr>
        <p:spPr>
          <a:xfrm>
            <a:off x="811779" y="418869"/>
            <a:ext cx="10009945" cy="646331"/>
          </a:xfrm>
          <a:prstGeom prst="rect">
            <a:avLst/>
          </a:prstGeom>
          <a:noFill/>
        </p:spPr>
        <p:txBody>
          <a:bodyPr wrap="square" rtlCol="0">
            <a:spAutoFit/>
          </a:bodyPr>
          <a:lstStyle/>
          <a:p>
            <a:pPr algn="ctr"/>
            <a:r>
              <a:rPr lang="en-US" sz="3600" dirty="0" smtClean="0">
                <a:solidFill>
                  <a:srgbClr val="103D62"/>
                </a:solidFill>
                <a:latin typeface="Arial Narrow" panose="020B0606020202030204" pitchFamily="34" charset="0"/>
                <a:ea typeface="Jost" pitchFamily="2" charset="0"/>
                <a:cs typeface="Poppins Medium" panose="00000600000000000000" pitchFamily="2" charset="0"/>
              </a:rPr>
              <a:t>Results</a:t>
            </a:r>
            <a:endParaRPr lang="en-US" sz="3600" dirty="0">
              <a:solidFill>
                <a:srgbClr val="E8BC36"/>
              </a:solidFill>
              <a:latin typeface="Arial Narrow" panose="020B0606020202030204" pitchFamily="34" charset="0"/>
              <a:ea typeface="Jost" pitchFamily="2" charset="0"/>
              <a:cs typeface="Poppins Medium" panose="00000600000000000000" pitchFamily="2" charset="0"/>
            </a:endParaRPr>
          </a:p>
        </p:txBody>
      </p:sp>
    </p:spTree>
    <p:extLst>
      <p:ext uri="{BB962C8B-B14F-4D97-AF65-F5344CB8AC3E}">
        <p14:creationId xmlns:p14="http://schemas.microsoft.com/office/powerpoint/2010/main" val="1888881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stretch>
            <a:fillRect/>
          </a:stretch>
        </p:blipFill>
        <p:spPr>
          <a:xfrm>
            <a:off x="1111363" y="1538089"/>
            <a:ext cx="6790955" cy="4873625"/>
          </a:xfrm>
          <a:prstGeom prst="rect">
            <a:avLst/>
          </a:prstGeom>
        </p:spPr>
      </p:pic>
      <p:grpSp>
        <p:nvGrpSpPr>
          <p:cNvPr id="5" name="Group 4"/>
          <p:cNvGrpSpPr/>
          <p:nvPr/>
        </p:nvGrpSpPr>
        <p:grpSpPr>
          <a:xfrm>
            <a:off x="8601317" y="4417090"/>
            <a:ext cx="232716" cy="1879284"/>
            <a:chOff x="0" y="0"/>
            <a:chExt cx="76835" cy="704088"/>
          </a:xfrm>
        </p:grpSpPr>
        <p:sp>
          <p:nvSpPr>
            <p:cNvPr id="6" name="Shape 262"/>
            <p:cNvSpPr/>
            <p:nvPr/>
          </p:nvSpPr>
          <p:spPr>
            <a:xfrm>
              <a:off x="0" y="0"/>
              <a:ext cx="76835" cy="64008"/>
            </a:xfrm>
            <a:custGeom>
              <a:avLst/>
              <a:gdLst/>
              <a:ahLst/>
              <a:cxnLst/>
              <a:rect l="0" t="0" r="0" b="0"/>
              <a:pathLst>
                <a:path w="76835" h="64008">
                  <a:moveTo>
                    <a:pt x="0" y="0"/>
                  </a:moveTo>
                  <a:lnTo>
                    <a:pt x="76835" y="0"/>
                  </a:lnTo>
                  <a:lnTo>
                    <a:pt x="76835" y="64008"/>
                  </a:lnTo>
                  <a:lnTo>
                    <a:pt x="0" y="64008"/>
                  </a:lnTo>
                  <a:lnTo>
                    <a:pt x="0" y="0"/>
                  </a:lnTo>
                </a:path>
              </a:pathLst>
            </a:custGeom>
            <a:ln w="9525" cap="rnd">
              <a:round/>
            </a:ln>
          </p:spPr>
          <p:style>
            <a:lnRef idx="1">
              <a:srgbClr val="000000"/>
            </a:lnRef>
            <a:fillRef idx="1">
              <a:srgbClr val="FF0000"/>
            </a:fillRef>
            <a:effectRef idx="0">
              <a:scrgbClr r="0" g="0" b="0"/>
            </a:effectRef>
            <a:fontRef idx="none"/>
          </p:style>
          <p:txBody>
            <a:bodyPr/>
            <a:lstStyle/>
            <a:p>
              <a:endParaRPr lang="en-AU"/>
            </a:p>
          </p:txBody>
        </p:sp>
        <p:sp>
          <p:nvSpPr>
            <p:cNvPr id="7" name="Shape 263"/>
            <p:cNvSpPr/>
            <p:nvPr/>
          </p:nvSpPr>
          <p:spPr>
            <a:xfrm>
              <a:off x="0" y="128016"/>
              <a:ext cx="76835" cy="64008"/>
            </a:xfrm>
            <a:custGeom>
              <a:avLst/>
              <a:gdLst/>
              <a:ahLst/>
              <a:cxnLst/>
              <a:rect l="0" t="0" r="0" b="0"/>
              <a:pathLst>
                <a:path w="76835" h="64008">
                  <a:moveTo>
                    <a:pt x="0" y="0"/>
                  </a:moveTo>
                  <a:lnTo>
                    <a:pt x="76835" y="0"/>
                  </a:lnTo>
                  <a:lnTo>
                    <a:pt x="76835" y="64008"/>
                  </a:lnTo>
                  <a:lnTo>
                    <a:pt x="0" y="64008"/>
                  </a:lnTo>
                  <a:lnTo>
                    <a:pt x="0" y="0"/>
                  </a:lnTo>
                </a:path>
              </a:pathLst>
            </a:custGeom>
            <a:ln w="9525" cap="rnd">
              <a:round/>
            </a:ln>
          </p:spPr>
          <p:style>
            <a:lnRef idx="1">
              <a:srgbClr val="000000"/>
            </a:lnRef>
            <a:fillRef idx="1">
              <a:srgbClr val="FF6464"/>
            </a:fillRef>
            <a:effectRef idx="0">
              <a:scrgbClr r="0" g="0" b="0"/>
            </a:effectRef>
            <a:fontRef idx="none"/>
          </p:style>
          <p:txBody>
            <a:bodyPr/>
            <a:lstStyle/>
            <a:p>
              <a:endParaRPr lang="en-AU"/>
            </a:p>
          </p:txBody>
        </p:sp>
        <p:sp>
          <p:nvSpPr>
            <p:cNvPr id="8" name="Shape 264"/>
            <p:cNvSpPr/>
            <p:nvPr/>
          </p:nvSpPr>
          <p:spPr>
            <a:xfrm>
              <a:off x="0" y="256032"/>
              <a:ext cx="76835" cy="64008"/>
            </a:xfrm>
            <a:custGeom>
              <a:avLst/>
              <a:gdLst/>
              <a:ahLst/>
              <a:cxnLst/>
              <a:rect l="0" t="0" r="0" b="0"/>
              <a:pathLst>
                <a:path w="76835" h="64008">
                  <a:moveTo>
                    <a:pt x="0" y="0"/>
                  </a:moveTo>
                  <a:lnTo>
                    <a:pt x="76835" y="0"/>
                  </a:lnTo>
                  <a:lnTo>
                    <a:pt x="76835" y="64008"/>
                  </a:lnTo>
                  <a:lnTo>
                    <a:pt x="0" y="64008"/>
                  </a:lnTo>
                  <a:lnTo>
                    <a:pt x="0" y="0"/>
                  </a:lnTo>
                </a:path>
              </a:pathLst>
            </a:custGeom>
            <a:ln w="9525" cap="rnd">
              <a:round/>
            </a:ln>
          </p:spPr>
          <p:style>
            <a:lnRef idx="1">
              <a:srgbClr val="000000"/>
            </a:lnRef>
            <a:fillRef idx="1">
              <a:srgbClr val="FFCACA"/>
            </a:fillRef>
            <a:effectRef idx="0">
              <a:scrgbClr r="0" g="0" b="0"/>
            </a:effectRef>
            <a:fontRef idx="none"/>
          </p:style>
          <p:txBody>
            <a:bodyPr/>
            <a:lstStyle/>
            <a:p>
              <a:endParaRPr lang="en-AU"/>
            </a:p>
          </p:txBody>
        </p:sp>
        <p:sp>
          <p:nvSpPr>
            <p:cNvPr id="9" name="Shape 265"/>
            <p:cNvSpPr/>
            <p:nvPr/>
          </p:nvSpPr>
          <p:spPr>
            <a:xfrm>
              <a:off x="0" y="384048"/>
              <a:ext cx="76835" cy="64008"/>
            </a:xfrm>
            <a:custGeom>
              <a:avLst/>
              <a:gdLst/>
              <a:ahLst/>
              <a:cxnLst/>
              <a:rect l="0" t="0" r="0" b="0"/>
              <a:pathLst>
                <a:path w="76835" h="64008">
                  <a:moveTo>
                    <a:pt x="0" y="0"/>
                  </a:moveTo>
                  <a:lnTo>
                    <a:pt x="76835" y="0"/>
                  </a:lnTo>
                  <a:lnTo>
                    <a:pt x="76835" y="64008"/>
                  </a:lnTo>
                  <a:lnTo>
                    <a:pt x="0" y="64008"/>
                  </a:lnTo>
                  <a:lnTo>
                    <a:pt x="0" y="0"/>
                  </a:lnTo>
                </a:path>
              </a:pathLst>
            </a:custGeom>
            <a:ln w="9525" cap="rnd">
              <a:round/>
            </a:ln>
          </p:spPr>
          <p:style>
            <a:lnRef idx="1">
              <a:srgbClr val="000000"/>
            </a:lnRef>
            <a:fillRef idx="1">
              <a:srgbClr val="CCE7E7"/>
            </a:fillRef>
            <a:effectRef idx="0">
              <a:scrgbClr r="0" g="0" b="0"/>
            </a:effectRef>
            <a:fontRef idx="none"/>
          </p:style>
          <p:txBody>
            <a:bodyPr/>
            <a:lstStyle/>
            <a:p>
              <a:endParaRPr lang="en-AU"/>
            </a:p>
          </p:txBody>
        </p:sp>
        <p:sp>
          <p:nvSpPr>
            <p:cNvPr id="10" name="Shape 266"/>
            <p:cNvSpPr/>
            <p:nvPr/>
          </p:nvSpPr>
          <p:spPr>
            <a:xfrm>
              <a:off x="0" y="512064"/>
              <a:ext cx="76835" cy="64008"/>
            </a:xfrm>
            <a:custGeom>
              <a:avLst/>
              <a:gdLst/>
              <a:ahLst/>
              <a:cxnLst/>
              <a:rect l="0" t="0" r="0" b="0"/>
              <a:pathLst>
                <a:path w="76835" h="64008">
                  <a:moveTo>
                    <a:pt x="0" y="0"/>
                  </a:moveTo>
                  <a:lnTo>
                    <a:pt x="76835" y="0"/>
                  </a:lnTo>
                  <a:lnTo>
                    <a:pt x="76835" y="64008"/>
                  </a:lnTo>
                  <a:lnTo>
                    <a:pt x="0" y="64008"/>
                  </a:lnTo>
                  <a:lnTo>
                    <a:pt x="0" y="0"/>
                  </a:lnTo>
                </a:path>
              </a:pathLst>
            </a:custGeom>
            <a:ln w="9525" cap="rnd">
              <a:round/>
            </a:ln>
          </p:spPr>
          <p:style>
            <a:lnRef idx="1">
              <a:srgbClr val="000000"/>
            </a:lnRef>
            <a:fillRef idx="1">
              <a:srgbClr val="66B8B8"/>
            </a:fillRef>
            <a:effectRef idx="0">
              <a:scrgbClr r="0" g="0" b="0"/>
            </a:effectRef>
            <a:fontRef idx="none"/>
          </p:style>
          <p:txBody>
            <a:bodyPr/>
            <a:lstStyle/>
            <a:p>
              <a:endParaRPr lang="en-AU"/>
            </a:p>
          </p:txBody>
        </p:sp>
        <p:sp>
          <p:nvSpPr>
            <p:cNvPr id="11" name="Shape 267"/>
            <p:cNvSpPr/>
            <p:nvPr/>
          </p:nvSpPr>
          <p:spPr>
            <a:xfrm>
              <a:off x="0" y="640080"/>
              <a:ext cx="76835" cy="64008"/>
            </a:xfrm>
            <a:custGeom>
              <a:avLst/>
              <a:gdLst/>
              <a:ahLst/>
              <a:cxnLst/>
              <a:rect l="0" t="0" r="0" b="0"/>
              <a:pathLst>
                <a:path w="76835" h="64008">
                  <a:moveTo>
                    <a:pt x="0" y="0"/>
                  </a:moveTo>
                  <a:lnTo>
                    <a:pt x="76835" y="0"/>
                  </a:lnTo>
                  <a:lnTo>
                    <a:pt x="76835" y="64008"/>
                  </a:lnTo>
                  <a:lnTo>
                    <a:pt x="0" y="64008"/>
                  </a:lnTo>
                  <a:lnTo>
                    <a:pt x="0" y="0"/>
                  </a:lnTo>
                </a:path>
              </a:pathLst>
            </a:custGeom>
            <a:ln w="9525" cap="rnd">
              <a:round/>
            </a:ln>
          </p:spPr>
          <p:style>
            <a:lnRef idx="1">
              <a:srgbClr val="000000"/>
            </a:lnRef>
            <a:fillRef idx="1">
              <a:srgbClr val="008A8A"/>
            </a:fillRef>
            <a:effectRef idx="0">
              <a:scrgbClr r="0" g="0" b="0"/>
            </a:effectRef>
            <a:fontRef idx="none"/>
          </p:style>
          <p:txBody>
            <a:bodyPr/>
            <a:lstStyle/>
            <a:p>
              <a:endParaRPr lang="en-AU"/>
            </a:p>
          </p:txBody>
        </p:sp>
      </p:grpSp>
      <p:sp>
        <p:nvSpPr>
          <p:cNvPr id="12" name="Text Placeholder 3"/>
          <p:cNvSpPr txBox="1">
            <a:spLocks/>
          </p:cNvSpPr>
          <p:nvPr/>
        </p:nvSpPr>
        <p:spPr>
          <a:xfrm>
            <a:off x="8430541" y="4053242"/>
            <a:ext cx="1902216" cy="2457324"/>
          </a:xfrm>
          <a:prstGeom prst="rect">
            <a:avLst/>
          </a:prstGeom>
          <a:ln>
            <a:solidFill>
              <a:schemeClr val="tx1"/>
            </a:solidFill>
          </a:ln>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en-AU" dirty="0" smtClean="0"/>
          </a:p>
          <a:p>
            <a:pPr marL="0" indent="0" algn="r">
              <a:buNone/>
            </a:pPr>
            <a:r>
              <a:rPr lang="en-AU" sz="2600" dirty="0"/>
              <a:t>13.7 to 14.34 </a:t>
            </a:r>
          </a:p>
          <a:p>
            <a:pPr marL="0" indent="0" algn="r">
              <a:buNone/>
            </a:pPr>
            <a:r>
              <a:rPr lang="en-AU" sz="2600" dirty="0"/>
              <a:t>12.6 to 13.74</a:t>
            </a:r>
          </a:p>
          <a:p>
            <a:pPr marL="0" indent="0" algn="r">
              <a:buNone/>
            </a:pPr>
            <a:r>
              <a:rPr lang="en-AU" sz="2600" dirty="0"/>
              <a:t>10.7 to </a:t>
            </a:r>
            <a:r>
              <a:rPr lang="en-AU" sz="2600" dirty="0" smtClean="0"/>
              <a:t>12.56</a:t>
            </a:r>
          </a:p>
          <a:p>
            <a:pPr marL="0" indent="0" algn="r">
              <a:buNone/>
            </a:pPr>
            <a:r>
              <a:rPr lang="en-AU" sz="2600" dirty="0" smtClean="0"/>
              <a:t>9.2 to 10.6</a:t>
            </a:r>
          </a:p>
          <a:p>
            <a:pPr marL="0" indent="0" algn="r">
              <a:buNone/>
            </a:pPr>
            <a:r>
              <a:rPr lang="en-AU" sz="2600" dirty="0" smtClean="0"/>
              <a:t>7.8 </a:t>
            </a:r>
            <a:r>
              <a:rPr lang="en-AU" sz="2600" dirty="0"/>
              <a:t>to 9.18</a:t>
            </a:r>
          </a:p>
          <a:p>
            <a:pPr marL="0" indent="0" algn="r">
              <a:buNone/>
            </a:pPr>
            <a:r>
              <a:rPr lang="en-AU" sz="2600" dirty="0" smtClean="0">
                <a:latin typeface="Arial" panose="020B0604020202020204" pitchFamily="34" charset="0"/>
                <a:cs typeface="Arial" panose="020B0604020202020204" pitchFamily="34" charset="0"/>
              </a:rPr>
              <a:t>7.3 to 7.83</a:t>
            </a:r>
          </a:p>
          <a:p>
            <a:endParaRPr lang="en-AU" dirty="0"/>
          </a:p>
        </p:txBody>
      </p:sp>
      <p:sp>
        <p:nvSpPr>
          <p:cNvPr id="13" name="Rectangle 12"/>
          <p:cNvSpPr/>
          <p:nvPr/>
        </p:nvSpPr>
        <p:spPr>
          <a:xfrm>
            <a:off x="1111363" y="479003"/>
            <a:ext cx="9573371" cy="584775"/>
          </a:xfrm>
          <a:prstGeom prst="rect">
            <a:avLst/>
          </a:prstGeom>
        </p:spPr>
        <p:txBody>
          <a:bodyPr wrap="square">
            <a:spAutoFit/>
          </a:bodyPr>
          <a:lstStyle/>
          <a:p>
            <a:pPr algn="ctr"/>
            <a:r>
              <a:rPr lang="en-US" sz="3200" dirty="0">
                <a:solidFill>
                  <a:schemeClr val="accent5">
                    <a:lumMod val="50000"/>
                  </a:schemeClr>
                </a:solidFill>
                <a:latin typeface="Arial" panose="020B0604020202020204" pitchFamily="34" charset="0"/>
                <a:cs typeface="Arial" panose="020B0604020202020204" pitchFamily="34" charset="0"/>
              </a:rPr>
              <a:t>Future Trends (2020 – 2040) </a:t>
            </a:r>
            <a:endParaRPr lang="en-US" sz="3200" dirty="0">
              <a:solidFill>
                <a:schemeClr val="accent5">
                  <a:lumMod val="50000"/>
                </a:schemeClr>
              </a:solidFill>
            </a:endParaRPr>
          </a:p>
        </p:txBody>
      </p:sp>
    </p:spTree>
    <p:extLst>
      <p:ext uri="{BB962C8B-B14F-4D97-AF65-F5344CB8AC3E}">
        <p14:creationId xmlns:p14="http://schemas.microsoft.com/office/powerpoint/2010/main" val="28701367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580574758"/>
              </p:ext>
            </p:extLst>
          </p:nvPr>
        </p:nvGraphicFramePr>
        <p:xfrm>
          <a:off x="1557579" y="1371602"/>
          <a:ext cx="8989019" cy="4741813"/>
        </p:xfrm>
        <a:graphic>
          <a:graphicData uri="http://schemas.openxmlformats.org/drawingml/2006/table">
            <a:tbl>
              <a:tblPr>
                <a:tableStyleId>{5C22544A-7EE6-4342-B048-85BDC9FD1C3A}</a:tableStyleId>
              </a:tblPr>
              <a:tblGrid>
                <a:gridCol w="1955433">
                  <a:extLst>
                    <a:ext uri="{9D8B030D-6E8A-4147-A177-3AD203B41FA5}">
                      <a16:colId xmlns:a16="http://schemas.microsoft.com/office/drawing/2014/main" val="2565258257"/>
                    </a:ext>
                  </a:extLst>
                </a:gridCol>
                <a:gridCol w="2496400">
                  <a:extLst>
                    <a:ext uri="{9D8B030D-6E8A-4147-A177-3AD203B41FA5}">
                      <a16:colId xmlns:a16="http://schemas.microsoft.com/office/drawing/2014/main" val="2424638328"/>
                    </a:ext>
                  </a:extLst>
                </a:gridCol>
                <a:gridCol w="2119238">
                  <a:extLst>
                    <a:ext uri="{9D8B030D-6E8A-4147-A177-3AD203B41FA5}">
                      <a16:colId xmlns:a16="http://schemas.microsoft.com/office/drawing/2014/main" val="2126821154"/>
                    </a:ext>
                  </a:extLst>
                </a:gridCol>
                <a:gridCol w="1208974">
                  <a:extLst>
                    <a:ext uri="{9D8B030D-6E8A-4147-A177-3AD203B41FA5}">
                      <a16:colId xmlns:a16="http://schemas.microsoft.com/office/drawing/2014/main" val="1808346232"/>
                    </a:ext>
                  </a:extLst>
                </a:gridCol>
                <a:gridCol w="1208974">
                  <a:extLst>
                    <a:ext uri="{9D8B030D-6E8A-4147-A177-3AD203B41FA5}">
                      <a16:colId xmlns:a16="http://schemas.microsoft.com/office/drawing/2014/main" val="3069184547"/>
                    </a:ext>
                  </a:extLst>
                </a:gridCol>
              </a:tblGrid>
              <a:tr h="743658">
                <a:tc>
                  <a:txBody>
                    <a:bodyPr/>
                    <a:lstStyle/>
                    <a:p>
                      <a:pPr algn="ctr" fontAlgn="b"/>
                      <a:r>
                        <a:rPr lang="en-AU" sz="1400" b="1" u="none" strike="noStrike" dirty="0">
                          <a:solidFill>
                            <a:schemeClr val="bg1"/>
                          </a:solidFill>
                          <a:effectLst/>
                          <a:latin typeface="Arial" panose="020B0604020202020204" pitchFamily="34" charset="0"/>
                          <a:cs typeface="Arial" panose="020B0604020202020204" pitchFamily="34" charset="0"/>
                        </a:rPr>
                        <a:t>Years</a:t>
                      </a:r>
                      <a:endParaRPr lang="en-AU" sz="1400" b="1"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400" b="1" u="none" strike="noStrike" dirty="0" smtClean="0">
                          <a:solidFill>
                            <a:schemeClr val="bg1"/>
                          </a:solidFill>
                          <a:effectLst/>
                          <a:latin typeface="Arial" panose="020B0604020202020204" pitchFamily="34" charset="0"/>
                          <a:cs typeface="Arial" panose="020B0604020202020204" pitchFamily="34" charset="0"/>
                        </a:rPr>
                        <a:t>Grand</a:t>
                      </a:r>
                      <a:r>
                        <a:rPr lang="en-AU" sz="1400" b="1" u="none" strike="noStrike" baseline="0" dirty="0" smtClean="0">
                          <a:solidFill>
                            <a:schemeClr val="bg1"/>
                          </a:solidFill>
                          <a:effectLst/>
                          <a:latin typeface="Arial" panose="020B0604020202020204" pitchFamily="34" charset="0"/>
                          <a:cs typeface="Arial" panose="020B0604020202020204" pitchFamily="34" charset="0"/>
                        </a:rPr>
                        <a:t> Bahama</a:t>
                      </a:r>
                      <a:endParaRPr lang="en-AU" sz="1400" b="1"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400" b="1" u="none" strike="noStrike" dirty="0" smtClean="0">
                          <a:solidFill>
                            <a:schemeClr val="bg1"/>
                          </a:solidFill>
                          <a:effectLst/>
                          <a:latin typeface="Arial" panose="020B0604020202020204" pitchFamily="34" charset="0"/>
                          <a:cs typeface="Arial" panose="020B0604020202020204" pitchFamily="34" charset="0"/>
                        </a:rPr>
                        <a:t>Andros</a:t>
                      </a:r>
                      <a:endParaRPr lang="en-AU" sz="1400" b="1"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400" b="1" u="none" strike="noStrike" dirty="0" smtClean="0">
                          <a:solidFill>
                            <a:schemeClr val="bg1"/>
                          </a:solidFill>
                          <a:effectLst/>
                          <a:latin typeface="Arial" panose="020B0604020202020204" pitchFamily="34" charset="0"/>
                          <a:cs typeface="Arial" panose="020B0604020202020204" pitchFamily="34" charset="0"/>
                        </a:rPr>
                        <a:t>Abaco</a:t>
                      </a:r>
                      <a:endParaRPr lang="en-AU" sz="1400" b="1"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400" b="1" i="0" u="none" strike="noStrike" dirty="0" smtClean="0">
                          <a:solidFill>
                            <a:schemeClr val="bg1"/>
                          </a:solidFill>
                          <a:effectLst/>
                          <a:latin typeface="Arial" panose="020B0604020202020204" pitchFamily="34" charset="0"/>
                          <a:cs typeface="Arial" panose="020B0604020202020204" pitchFamily="34" charset="0"/>
                        </a:rPr>
                        <a:t>New Providence</a:t>
                      </a:r>
                      <a:endParaRPr lang="en-AU" sz="1400" b="1"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extLst>
                  <a:ext uri="{0D108BD9-81ED-4DB2-BD59-A6C34878D82A}">
                    <a16:rowId xmlns:a16="http://schemas.microsoft.com/office/drawing/2014/main" val="1622671138"/>
                  </a:ext>
                </a:extLst>
              </a:tr>
              <a:tr h="799631">
                <a:tc>
                  <a:txBody>
                    <a:bodyPr/>
                    <a:lstStyle/>
                    <a:p>
                      <a:pPr algn="ctr" fontAlgn="b"/>
                      <a:r>
                        <a:rPr lang="en-AU" sz="1200" u="none" strike="noStrike" dirty="0">
                          <a:solidFill>
                            <a:schemeClr val="bg1"/>
                          </a:solidFill>
                          <a:effectLst/>
                          <a:latin typeface="Arial" panose="020B0604020202020204" pitchFamily="34" charset="0"/>
                          <a:cs typeface="Arial" panose="020B0604020202020204" pitchFamily="34" charset="0"/>
                        </a:rPr>
                        <a:t>2024</a:t>
                      </a:r>
                      <a:endParaRPr lang="en-AU" sz="12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200" u="none" strike="noStrike" dirty="0">
                          <a:effectLst/>
                        </a:rPr>
                        <a:t>13.5%</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0.7%</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a:effectLst/>
                        </a:rPr>
                        <a:t>3.7%</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b="0" i="0" u="none" strike="noStrike" dirty="0" smtClean="0">
                          <a:solidFill>
                            <a:srgbClr val="000000"/>
                          </a:solidFill>
                          <a:effectLst/>
                          <a:latin typeface="Calibri" panose="020F0502020204030204" pitchFamily="34" charset="0"/>
                        </a:rPr>
                        <a:t>44.0%</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25767328"/>
                  </a:ext>
                </a:extLst>
              </a:tr>
              <a:tr h="799631">
                <a:tc>
                  <a:txBody>
                    <a:bodyPr/>
                    <a:lstStyle/>
                    <a:p>
                      <a:pPr algn="ctr" fontAlgn="b"/>
                      <a:r>
                        <a:rPr lang="en-AU" sz="1200" u="none" strike="noStrike" dirty="0">
                          <a:solidFill>
                            <a:schemeClr val="bg1"/>
                          </a:solidFill>
                          <a:effectLst/>
                          <a:latin typeface="Arial" panose="020B0604020202020204" pitchFamily="34" charset="0"/>
                          <a:cs typeface="Arial" panose="020B0604020202020204" pitchFamily="34" charset="0"/>
                        </a:rPr>
                        <a:t>2025</a:t>
                      </a:r>
                      <a:endParaRPr lang="en-AU" sz="12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200" u="none" strike="noStrike" dirty="0">
                          <a:effectLst/>
                        </a:rPr>
                        <a:t>13.0%</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0.7%</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3.6%</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b="0" i="0" u="none" strike="noStrike" dirty="0" smtClean="0">
                          <a:solidFill>
                            <a:srgbClr val="000000"/>
                          </a:solidFill>
                          <a:effectLst/>
                          <a:latin typeface="Calibri" panose="020F0502020204030204" pitchFamily="34" charset="0"/>
                        </a:rPr>
                        <a:t>42.9%</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51495809"/>
                  </a:ext>
                </a:extLst>
              </a:tr>
              <a:tr h="799631">
                <a:tc>
                  <a:txBody>
                    <a:bodyPr/>
                    <a:lstStyle/>
                    <a:p>
                      <a:pPr algn="ctr" fontAlgn="b"/>
                      <a:r>
                        <a:rPr lang="en-AU" sz="1200" u="none" strike="noStrike" dirty="0">
                          <a:solidFill>
                            <a:schemeClr val="bg1"/>
                          </a:solidFill>
                          <a:effectLst/>
                          <a:latin typeface="Arial" panose="020B0604020202020204" pitchFamily="34" charset="0"/>
                          <a:cs typeface="Arial" panose="020B0604020202020204" pitchFamily="34" charset="0"/>
                        </a:rPr>
                        <a:t>2026</a:t>
                      </a:r>
                      <a:endParaRPr lang="en-AU" sz="12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200" u="none" strike="noStrike" dirty="0">
                          <a:effectLst/>
                        </a:rPr>
                        <a:t>12.6%</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0.6%</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3.4%</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b="0" i="0" u="none" strike="noStrike" dirty="0" smtClean="0">
                          <a:solidFill>
                            <a:srgbClr val="000000"/>
                          </a:solidFill>
                          <a:effectLst/>
                          <a:latin typeface="Calibri" panose="020F0502020204030204" pitchFamily="34" charset="0"/>
                        </a:rPr>
                        <a:t>41.5%</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70633247"/>
                  </a:ext>
                </a:extLst>
              </a:tr>
              <a:tr h="799631">
                <a:tc>
                  <a:txBody>
                    <a:bodyPr/>
                    <a:lstStyle/>
                    <a:p>
                      <a:pPr algn="ctr" fontAlgn="b"/>
                      <a:r>
                        <a:rPr lang="en-AU" sz="1200" u="none" strike="noStrike" dirty="0">
                          <a:solidFill>
                            <a:schemeClr val="bg1"/>
                          </a:solidFill>
                          <a:effectLst/>
                          <a:latin typeface="Arial" panose="020B0604020202020204" pitchFamily="34" charset="0"/>
                          <a:cs typeface="Arial" panose="020B0604020202020204" pitchFamily="34" charset="0"/>
                        </a:rPr>
                        <a:t>2027</a:t>
                      </a:r>
                      <a:endParaRPr lang="en-AU" sz="12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200" u="none" strike="noStrike" dirty="0">
                          <a:effectLst/>
                        </a:rPr>
                        <a:t>12.2%</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a:effectLst/>
                        </a:rPr>
                        <a:t>0.6%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3.3%</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b="0" i="0" u="none" strike="noStrike" dirty="0" smtClean="0">
                          <a:solidFill>
                            <a:srgbClr val="000000"/>
                          </a:solidFill>
                          <a:effectLst/>
                          <a:latin typeface="Calibri" panose="020F0502020204030204" pitchFamily="34" charset="0"/>
                        </a:rPr>
                        <a:t>40.2%</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44794171"/>
                  </a:ext>
                </a:extLst>
              </a:tr>
              <a:tr h="799631">
                <a:tc>
                  <a:txBody>
                    <a:bodyPr/>
                    <a:lstStyle/>
                    <a:p>
                      <a:pPr algn="ctr" fontAlgn="b"/>
                      <a:r>
                        <a:rPr lang="en-AU" sz="1200" u="none" strike="noStrike" dirty="0">
                          <a:solidFill>
                            <a:schemeClr val="bg1"/>
                          </a:solidFill>
                          <a:effectLst/>
                          <a:latin typeface="Arial" panose="020B0604020202020204" pitchFamily="34" charset="0"/>
                          <a:cs typeface="Arial" panose="020B0604020202020204" pitchFamily="34" charset="0"/>
                        </a:rPr>
                        <a:t>2028</a:t>
                      </a:r>
                      <a:endParaRPr lang="en-AU" sz="12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200" u="none" strike="noStrike" dirty="0">
                          <a:effectLst/>
                        </a:rPr>
                        <a:t>11.8%</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0.6%</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3.2%</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b="0" i="0" u="none" strike="noStrike" dirty="0" smtClean="0">
                          <a:solidFill>
                            <a:srgbClr val="000000"/>
                          </a:solidFill>
                          <a:effectLst/>
                          <a:latin typeface="Calibri" panose="020F0502020204030204" pitchFamily="34" charset="0"/>
                        </a:rPr>
                        <a:t>38.8%</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85926410"/>
                  </a:ext>
                </a:extLst>
              </a:tr>
            </a:tbl>
          </a:graphicData>
        </a:graphic>
      </p:graphicFrame>
      <p:sp>
        <p:nvSpPr>
          <p:cNvPr id="4" name="Rectangle 3"/>
          <p:cNvSpPr/>
          <p:nvPr/>
        </p:nvSpPr>
        <p:spPr>
          <a:xfrm>
            <a:off x="1557579" y="410878"/>
            <a:ext cx="9149214" cy="800219"/>
          </a:xfrm>
          <a:prstGeom prst="rect">
            <a:avLst/>
          </a:prstGeom>
        </p:spPr>
        <p:txBody>
          <a:bodyPr wrap="square">
            <a:spAutoFit/>
          </a:bodyPr>
          <a:lstStyle/>
          <a:p>
            <a:pPr algn="ct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en-US" sz="2800" dirty="0">
                <a:solidFill>
                  <a:schemeClr val="accent5">
                    <a:lumMod val="50000"/>
                  </a:schemeClr>
                </a:solidFill>
                <a:latin typeface="Arial Narrow" panose="020B0606020202030204" pitchFamily="34" charset="0"/>
                <a:cs typeface="Arial" panose="020B0604020202020204" pitchFamily="34" charset="0"/>
              </a:rPr>
              <a:t>Projected GDP Contributions </a:t>
            </a:r>
            <a:r>
              <a:rPr lang="en-US" sz="2800" dirty="0" smtClean="0">
                <a:solidFill>
                  <a:schemeClr val="accent5">
                    <a:lumMod val="50000"/>
                  </a:schemeClr>
                </a:solidFill>
                <a:latin typeface="Arial Narrow" panose="020B0606020202030204" pitchFamily="34" charset="0"/>
                <a:cs typeface="Arial" panose="020B0604020202020204" pitchFamily="34" charset="0"/>
              </a:rPr>
              <a:t>(Percentages) </a:t>
            </a:r>
            <a:endParaRPr lang="en-US" sz="2800" dirty="0">
              <a:solidFill>
                <a:schemeClr val="accent5">
                  <a:lumMod val="50000"/>
                </a:schemeClr>
              </a:solidFill>
              <a:latin typeface="Arial Narrow" panose="020B0606020202030204" pitchFamily="34" charset="0"/>
            </a:endParaRPr>
          </a:p>
        </p:txBody>
      </p:sp>
    </p:spTree>
    <p:extLst>
      <p:ext uri="{BB962C8B-B14F-4D97-AF65-F5344CB8AC3E}">
        <p14:creationId xmlns:p14="http://schemas.microsoft.com/office/powerpoint/2010/main" val="5155877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77428404"/>
              </p:ext>
            </p:extLst>
          </p:nvPr>
        </p:nvGraphicFramePr>
        <p:xfrm>
          <a:off x="2504661" y="1753264"/>
          <a:ext cx="7028953" cy="4741813"/>
        </p:xfrm>
        <a:graphic>
          <a:graphicData uri="http://schemas.openxmlformats.org/drawingml/2006/table">
            <a:tbl>
              <a:tblPr>
                <a:tableStyleId>{5C22544A-7EE6-4342-B048-85BDC9FD1C3A}</a:tableStyleId>
              </a:tblPr>
              <a:tblGrid>
                <a:gridCol w="3087413">
                  <a:extLst>
                    <a:ext uri="{9D8B030D-6E8A-4147-A177-3AD203B41FA5}">
                      <a16:colId xmlns:a16="http://schemas.microsoft.com/office/drawing/2014/main" val="2565258257"/>
                    </a:ext>
                  </a:extLst>
                </a:gridCol>
                <a:gridCol w="3941540">
                  <a:extLst>
                    <a:ext uri="{9D8B030D-6E8A-4147-A177-3AD203B41FA5}">
                      <a16:colId xmlns:a16="http://schemas.microsoft.com/office/drawing/2014/main" val="2424638328"/>
                    </a:ext>
                  </a:extLst>
                </a:gridCol>
              </a:tblGrid>
              <a:tr h="743658">
                <a:tc>
                  <a:txBody>
                    <a:bodyPr/>
                    <a:lstStyle/>
                    <a:p>
                      <a:pPr algn="ctr" fontAlgn="b"/>
                      <a:r>
                        <a:rPr lang="en-AU" sz="1400" b="1" u="none" strike="noStrike" dirty="0">
                          <a:solidFill>
                            <a:schemeClr val="bg1"/>
                          </a:solidFill>
                          <a:effectLst/>
                          <a:latin typeface="Arial" panose="020B0604020202020204" pitchFamily="34" charset="0"/>
                          <a:cs typeface="Arial" panose="020B0604020202020204" pitchFamily="34" charset="0"/>
                        </a:rPr>
                        <a:t>Years</a:t>
                      </a:r>
                      <a:endParaRPr lang="en-AU" sz="1400" b="1"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400" b="1" i="0" u="none" strike="noStrike" dirty="0" smtClean="0">
                          <a:solidFill>
                            <a:schemeClr val="bg1"/>
                          </a:solidFill>
                          <a:effectLst/>
                          <a:latin typeface="Arial" panose="020B0604020202020204" pitchFamily="34" charset="0"/>
                          <a:cs typeface="Arial" panose="020B0604020202020204" pitchFamily="34" charset="0"/>
                        </a:rPr>
                        <a:t>All</a:t>
                      </a:r>
                      <a:r>
                        <a:rPr lang="en-AU" sz="1400" b="1" i="0" u="none" strike="noStrike" baseline="0" dirty="0" smtClean="0">
                          <a:solidFill>
                            <a:schemeClr val="bg1"/>
                          </a:solidFill>
                          <a:effectLst/>
                          <a:latin typeface="Arial" panose="020B0604020202020204" pitchFamily="34" charset="0"/>
                          <a:cs typeface="Arial" panose="020B0604020202020204" pitchFamily="34" charset="0"/>
                        </a:rPr>
                        <a:t> Bahamas</a:t>
                      </a:r>
                      <a:endParaRPr lang="en-AU" sz="1400" b="1"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extLst>
                  <a:ext uri="{0D108BD9-81ED-4DB2-BD59-A6C34878D82A}">
                    <a16:rowId xmlns:a16="http://schemas.microsoft.com/office/drawing/2014/main" val="1622671138"/>
                  </a:ext>
                </a:extLst>
              </a:tr>
              <a:tr h="799631">
                <a:tc>
                  <a:txBody>
                    <a:bodyPr/>
                    <a:lstStyle/>
                    <a:p>
                      <a:pPr algn="ctr" fontAlgn="b"/>
                      <a:r>
                        <a:rPr lang="en-AU" sz="1200" u="none" strike="noStrike" dirty="0">
                          <a:solidFill>
                            <a:schemeClr val="bg1"/>
                          </a:solidFill>
                          <a:effectLst/>
                          <a:latin typeface="Arial" panose="020B0604020202020204" pitchFamily="34" charset="0"/>
                          <a:cs typeface="Arial" panose="020B0604020202020204" pitchFamily="34" charset="0"/>
                        </a:rPr>
                        <a:t>2024</a:t>
                      </a:r>
                      <a:endParaRPr lang="en-AU" sz="12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200" u="none" strike="noStrike" dirty="0" smtClean="0">
                          <a:effectLst/>
                        </a:rPr>
                        <a:t>11.1%</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25767328"/>
                  </a:ext>
                </a:extLst>
              </a:tr>
              <a:tr h="799631">
                <a:tc>
                  <a:txBody>
                    <a:bodyPr/>
                    <a:lstStyle/>
                    <a:p>
                      <a:pPr algn="ctr" fontAlgn="b"/>
                      <a:r>
                        <a:rPr lang="en-AU" sz="1200" u="none" strike="noStrike" dirty="0">
                          <a:solidFill>
                            <a:schemeClr val="bg1"/>
                          </a:solidFill>
                          <a:effectLst/>
                          <a:latin typeface="Arial" panose="020B0604020202020204" pitchFamily="34" charset="0"/>
                          <a:cs typeface="Arial" panose="020B0604020202020204" pitchFamily="34" charset="0"/>
                        </a:rPr>
                        <a:t>2025</a:t>
                      </a:r>
                      <a:endParaRPr lang="en-AU" sz="12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200" u="none" strike="noStrike" dirty="0" smtClean="0">
                          <a:effectLst/>
                        </a:rPr>
                        <a:t>10.7%</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51495809"/>
                  </a:ext>
                </a:extLst>
              </a:tr>
              <a:tr h="799631">
                <a:tc>
                  <a:txBody>
                    <a:bodyPr/>
                    <a:lstStyle/>
                    <a:p>
                      <a:pPr algn="ctr" fontAlgn="b"/>
                      <a:r>
                        <a:rPr lang="en-AU" sz="1200" u="none" strike="noStrike" dirty="0">
                          <a:solidFill>
                            <a:schemeClr val="bg1"/>
                          </a:solidFill>
                          <a:effectLst/>
                          <a:latin typeface="Arial" panose="020B0604020202020204" pitchFamily="34" charset="0"/>
                          <a:cs typeface="Arial" panose="020B0604020202020204" pitchFamily="34" charset="0"/>
                        </a:rPr>
                        <a:t>2026</a:t>
                      </a:r>
                      <a:endParaRPr lang="en-AU" sz="12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200" u="none" strike="noStrike" dirty="0" smtClean="0">
                          <a:effectLst/>
                        </a:rPr>
                        <a:t>10.4%</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70633247"/>
                  </a:ext>
                </a:extLst>
              </a:tr>
              <a:tr h="799631">
                <a:tc>
                  <a:txBody>
                    <a:bodyPr/>
                    <a:lstStyle/>
                    <a:p>
                      <a:pPr algn="ctr" fontAlgn="b"/>
                      <a:r>
                        <a:rPr lang="en-AU" sz="1200" u="none" strike="noStrike" dirty="0">
                          <a:solidFill>
                            <a:schemeClr val="bg1"/>
                          </a:solidFill>
                          <a:effectLst/>
                          <a:latin typeface="Arial" panose="020B0604020202020204" pitchFamily="34" charset="0"/>
                          <a:cs typeface="Arial" panose="020B0604020202020204" pitchFamily="34" charset="0"/>
                        </a:rPr>
                        <a:t>2027</a:t>
                      </a:r>
                      <a:endParaRPr lang="en-AU" sz="12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200" u="none" strike="noStrike" dirty="0" smtClean="0">
                          <a:effectLst/>
                        </a:rPr>
                        <a:t>10.0%</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44794171"/>
                  </a:ext>
                </a:extLst>
              </a:tr>
              <a:tr h="799631">
                <a:tc>
                  <a:txBody>
                    <a:bodyPr/>
                    <a:lstStyle/>
                    <a:p>
                      <a:pPr algn="ctr" fontAlgn="b"/>
                      <a:r>
                        <a:rPr lang="en-AU" sz="1200" u="none" strike="noStrike" dirty="0">
                          <a:solidFill>
                            <a:schemeClr val="bg1"/>
                          </a:solidFill>
                          <a:effectLst/>
                          <a:latin typeface="Arial" panose="020B0604020202020204" pitchFamily="34" charset="0"/>
                          <a:cs typeface="Arial" panose="020B0604020202020204" pitchFamily="34" charset="0"/>
                        </a:rPr>
                        <a:t>2028</a:t>
                      </a:r>
                      <a:endParaRPr lang="en-AU" sz="12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solidFill>
                      <a:schemeClr val="accent5">
                        <a:lumMod val="75000"/>
                      </a:schemeClr>
                    </a:solidFill>
                  </a:tcPr>
                </a:tc>
                <a:tc>
                  <a:txBody>
                    <a:bodyPr/>
                    <a:lstStyle/>
                    <a:p>
                      <a:pPr algn="ctr" fontAlgn="b"/>
                      <a:r>
                        <a:rPr lang="en-AU" sz="1200" u="none" strike="noStrike" dirty="0" smtClean="0">
                          <a:effectLst/>
                        </a:rPr>
                        <a:t>9.7%</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85926410"/>
                  </a:ext>
                </a:extLst>
              </a:tr>
            </a:tbl>
          </a:graphicData>
        </a:graphic>
      </p:graphicFrame>
      <p:sp>
        <p:nvSpPr>
          <p:cNvPr id="4" name="Rectangle 3"/>
          <p:cNvSpPr/>
          <p:nvPr/>
        </p:nvSpPr>
        <p:spPr>
          <a:xfrm>
            <a:off x="1057523" y="410878"/>
            <a:ext cx="9172233" cy="954107"/>
          </a:xfrm>
          <a:prstGeom prst="rect">
            <a:avLst/>
          </a:prstGeom>
        </p:spPr>
        <p:txBody>
          <a:bodyPr wrap="square">
            <a:spAutoFit/>
          </a:bodyPr>
          <a:lstStyle/>
          <a:p>
            <a:pPr algn="ctr"/>
            <a:r>
              <a:rPr lang="en-US" sz="2800" dirty="0">
                <a:solidFill>
                  <a:schemeClr val="accent5">
                    <a:lumMod val="50000"/>
                  </a:schemeClr>
                </a:solidFill>
                <a:latin typeface="+mj-lt"/>
                <a:cs typeface="Arial" panose="020B0604020202020204" pitchFamily="34" charset="0"/>
              </a:rPr>
              <a:t/>
            </a:r>
            <a:br>
              <a:rPr lang="en-US" sz="2800" dirty="0">
                <a:solidFill>
                  <a:schemeClr val="accent5">
                    <a:lumMod val="50000"/>
                  </a:schemeClr>
                </a:solidFill>
                <a:latin typeface="+mj-lt"/>
                <a:cs typeface="Arial" panose="020B0604020202020204" pitchFamily="34" charset="0"/>
              </a:rPr>
            </a:br>
            <a:r>
              <a:rPr lang="en-US" sz="2800" b="1" dirty="0">
                <a:solidFill>
                  <a:schemeClr val="accent5">
                    <a:lumMod val="50000"/>
                  </a:schemeClr>
                </a:solidFill>
                <a:latin typeface="+mj-lt"/>
                <a:cs typeface="Arial" panose="020B0604020202020204" pitchFamily="34" charset="0"/>
              </a:rPr>
              <a:t>Projected GDP </a:t>
            </a:r>
            <a:r>
              <a:rPr lang="en-US" sz="2800" b="1" dirty="0" smtClean="0">
                <a:solidFill>
                  <a:schemeClr val="accent5">
                    <a:lumMod val="50000"/>
                  </a:schemeClr>
                </a:solidFill>
                <a:latin typeface="+mj-lt"/>
                <a:cs typeface="Arial" panose="020B0604020202020204" pitchFamily="34" charset="0"/>
              </a:rPr>
              <a:t>Loss (Percentage) </a:t>
            </a:r>
            <a:endParaRPr lang="en-US" sz="2800" b="1" dirty="0">
              <a:solidFill>
                <a:schemeClr val="accent5">
                  <a:lumMod val="50000"/>
                </a:schemeClr>
              </a:solidFill>
              <a:latin typeface="+mj-lt"/>
            </a:endParaRPr>
          </a:p>
        </p:txBody>
      </p:sp>
    </p:spTree>
    <p:extLst>
      <p:ext uri="{BB962C8B-B14F-4D97-AF65-F5344CB8AC3E}">
        <p14:creationId xmlns:p14="http://schemas.microsoft.com/office/powerpoint/2010/main" val="22390183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58094" y="410878"/>
            <a:ext cx="7671662" cy="984885"/>
          </a:xfrm>
          <a:prstGeom prst="rect">
            <a:avLst/>
          </a:prstGeom>
        </p:spPr>
        <p:txBody>
          <a:bodyPr wrap="square">
            <a:spAutoFit/>
          </a:bodyPr>
          <a:lstStyle/>
          <a:p>
            <a:pPr algn="ct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en-US" sz="4000" dirty="0" smtClean="0">
                <a:solidFill>
                  <a:schemeClr val="accent5">
                    <a:lumMod val="50000"/>
                  </a:schemeClr>
                </a:solidFill>
                <a:latin typeface="Arial Narrow" panose="020B0606020202030204" pitchFamily="34" charset="0"/>
                <a:cs typeface="Arial" panose="020B0604020202020204" pitchFamily="34" charset="0"/>
              </a:rPr>
              <a:t>Policy Recommendations </a:t>
            </a:r>
            <a:endParaRPr lang="en-US" sz="4000" dirty="0">
              <a:solidFill>
                <a:schemeClr val="accent5">
                  <a:lumMod val="50000"/>
                </a:schemeClr>
              </a:solidFill>
              <a:latin typeface="Arial Narrow" panose="020B0606020202030204" pitchFamily="34" charset="0"/>
            </a:endParaRPr>
          </a:p>
        </p:txBody>
      </p:sp>
      <p:sp>
        <p:nvSpPr>
          <p:cNvPr id="5" name="Content Placeholder 2"/>
          <p:cNvSpPr txBox="1">
            <a:spLocks/>
          </p:cNvSpPr>
          <p:nvPr/>
        </p:nvSpPr>
        <p:spPr>
          <a:xfrm>
            <a:off x="565290" y="1409219"/>
            <a:ext cx="11029615" cy="3678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400" dirty="0" smtClean="0">
                <a:solidFill>
                  <a:schemeClr val="accent5">
                    <a:lumMod val="50000"/>
                  </a:schemeClr>
                </a:solidFill>
                <a:latin typeface="Arial Narrow" panose="020B0606020202030204" pitchFamily="34" charset="0"/>
              </a:rPr>
              <a:t>Relooking guidelines around home insurance policies will be critical to ensuring that consumers are equipped with the necessary resources to rebuild in the aftermath of a natural disaster. </a:t>
            </a:r>
          </a:p>
          <a:p>
            <a:pPr algn="just"/>
            <a:r>
              <a:rPr lang="en-US" sz="2400" dirty="0" smtClean="0">
                <a:solidFill>
                  <a:schemeClr val="accent5">
                    <a:lumMod val="50000"/>
                  </a:schemeClr>
                </a:solidFill>
                <a:latin typeface="Arial Narrow" panose="020B0606020202030204" pitchFamily="34" charset="0"/>
              </a:rPr>
              <a:t>Regulators and private players alike should work together to innovate ways in which they can lower insurance costs—innovations like micro insurance may be useful. </a:t>
            </a:r>
          </a:p>
          <a:p>
            <a:pPr algn="just"/>
            <a:r>
              <a:rPr lang="en-US" sz="2400" dirty="0" smtClean="0">
                <a:solidFill>
                  <a:schemeClr val="accent5">
                    <a:lumMod val="50000"/>
                  </a:schemeClr>
                </a:solidFill>
                <a:latin typeface="Arial Narrow" panose="020B0606020202030204" pitchFamily="34" charset="0"/>
              </a:rPr>
              <a:t>The Government should revisit the building code to include more sustainable approaches to construction. Building resilience to natural disasters can help to offset the extent of damages and therefore need for credit in the aftermath of a hurricane. </a:t>
            </a:r>
          </a:p>
          <a:p>
            <a:pPr algn="just"/>
            <a:r>
              <a:rPr lang="en-US" sz="2400" dirty="0" smtClean="0">
                <a:solidFill>
                  <a:schemeClr val="accent5">
                    <a:lumMod val="50000"/>
                  </a:schemeClr>
                </a:solidFill>
                <a:latin typeface="Arial Narrow" panose="020B0606020202030204" pitchFamily="34" charset="0"/>
              </a:rPr>
              <a:t>As it relates to the probability of default, financial institutions should ensure they are adequately incorporating climate risk in their financial frameworks and are therefore provisioning appropriately. </a:t>
            </a:r>
          </a:p>
          <a:p>
            <a:pPr algn="just"/>
            <a:r>
              <a:rPr lang="en-US" sz="2400" dirty="0" smtClean="0">
                <a:solidFill>
                  <a:schemeClr val="accent5">
                    <a:lumMod val="50000"/>
                  </a:schemeClr>
                </a:solidFill>
                <a:latin typeface="Arial Narrow" panose="020B0606020202030204" pitchFamily="34" charset="0"/>
              </a:rPr>
              <a:t>Regulators should also acknowledge the risk that climate change poses to financial stability in their prudential and supervisory policies. </a:t>
            </a:r>
            <a:endParaRPr lang="en-AU" sz="2400" dirty="0">
              <a:solidFill>
                <a:schemeClr val="accent5">
                  <a:lumMod val="50000"/>
                </a:schemeClr>
              </a:solidFill>
              <a:latin typeface="Arial Narrow" panose="020B0606020202030204" pitchFamily="34" charset="0"/>
            </a:endParaRPr>
          </a:p>
        </p:txBody>
      </p:sp>
    </p:spTree>
    <p:extLst>
      <p:ext uri="{BB962C8B-B14F-4D97-AF65-F5344CB8AC3E}">
        <p14:creationId xmlns:p14="http://schemas.microsoft.com/office/powerpoint/2010/main" val="1361524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Placeholder 24"/>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467158" y="303677"/>
            <a:ext cx="11510282" cy="4395543"/>
          </a:xfrm>
        </p:spPr>
      </p:pic>
      <p:sp>
        <p:nvSpPr>
          <p:cNvPr id="5" name="TextBox 4"/>
          <p:cNvSpPr txBox="1"/>
          <p:nvPr/>
        </p:nvSpPr>
        <p:spPr>
          <a:xfrm>
            <a:off x="2647785" y="5205827"/>
            <a:ext cx="6432606" cy="646331"/>
          </a:xfrm>
          <a:prstGeom prst="rect">
            <a:avLst/>
          </a:prstGeom>
          <a:noFill/>
        </p:spPr>
        <p:txBody>
          <a:bodyPr wrap="square" rtlCol="0">
            <a:spAutoFit/>
          </a:bodyPr>
          <a:lstStyle/>
          <a:p>
            <a:pPr algn="ctr"/>
            <a:r>
              <a:rPr lang="en-US" sz="3600" b="1" dirty="0" smtClean="0">
                <a:solidFill>
                  <a:schemeClr val="accent5">
                    <a:lumMod val="50000"/>
                  </a:schemeClr>
                </a:solidFill>
                <a:latin typeface="Arial Narrow" panose="020B0606020202030204" pitchFamily="34" charset="0"/>
                <a:ea typeface="Jost" pitchFamily="2" charset="0"/>
                <a:cs typeface="Poppins Medium" panose="00000600000000000000" pitchFamily="2" charset="0"/>
              </a:rPr>
              <a:t>Thank</a:t>
            </a:r>
            <a:r>
              <a:rPr lang="en-US" sz="3600" dirty="0" smtClean="0">
                <a:solidFill>
                  <a:schemeClr val="accent5">
                    <a:lumMod val="50000"/>
                  </a:schemeClr>
                </a:solidFill>
                <a:latin typeface="Arial Narrow" panose="020B0606020202030204" pitchFamily="34" charset="0"/>
                <a:ea typeface="Jost" pitchFamily="2" charset="0"/>
                <a:cs typeface="Poppins Medium" panose="00000600000000000000" pitchFamily="2" charset="0"/>
              </a:rPr>
              <a:t> </a:t>
            </a:r>
            <a:r>
              <a:rPr lang="en-US" sz="3600" b="1" dirty="0" smtClean="0">
                <a:solidFill>
                  <a:schemeClr val="accent5">
                    <a:lumMod val="50000"/>
                  </a:schemeClr>
                </a:solidFill>
                <a:latin typeface="Arial Narrow" panose="020B0606020202030204" pitchFamily="34" charset="0"/>
                <a:ea typeface="Jost" pitchFamily="2" charset="0"/>
                <a:cs typeface="Poppins Medium" panose="00000600000000000000" pitchFamily="2" charset="0"/>
              </a:rPr>
              <a:t>You</a:t>
            </a:r>
            <a:endParaRPr lang="en-US" sz="3600" b="1" dirty="0">
              <a:solidFill>
                <a:schemeClr val="accent5">
                  <a:lumMod val="50000"/>
                </a:schemeClr>
              </a:solidFill>
              <a:latin typeface="Arial Narrow" panose="020B0606020202030204" pitchFamily="34" charset="0"/>
              <a:ea typeface="Jost" pitchFamily="2" charset="0"/>
              <a:cs typeface="Poppins Medium" panose="00000600000000000000" pitchFamily="2" charset="0"/>
            </a:endParaRPr>
          </a:p>
        </p:txBody>
      </p:sp>
      <p:grpSp>
        <p:nvGrpSpPr>
          <p:cNvPr id="17" name="Group 16"/>
          <p:cNvGrpSpPr/>
          <p:nvPr/>
        </p:nvGrpSpPr>
        <p:grpSpPr>
          <a:xfrm>
            <a:off x="6883878" y="1861252"/>
            <a:ext cx="528792" cy="108000"/>
            <a:chOff x="1077309" y="2317878"/>
            <a:chExt cx="528792" cy="108000"/>
          </a:xfrm>
        </p:grpSpPr>
        <p:sp>
          <p:nvSpPr>
            <p:cNvPr id="18" name="Oval 17"/>
            <p:cNvSpPr/>
            <p:nvPr/>
          </p:nvSpPr>
          <p:spPr>
            <a:xfrm>
              <a:off x="1077309" y="2317878"/>
              <a:ext cx="108000" cy="108000"/>
            </a:xfrm>
            <a:prstGeom prst="ellipse">
              <a:avLst/>
            </a:prstGeom>
            <a:solidFill>
              <a:srgbClr val="E8B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287705" y="2317878"/>
              <a:ext cx="108000" cy="108000"/>
            </a:xfrm>
            <a:prstGeom prst="ellipse">
              <a:avLst/>
            </a:prstGeom>
            <a:solidFill>
              <a:srgbClr val="E8B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498101" y="2317878"/>
              <a:ext cx="108000" cy="108000"/>
            </a:xfrm>
            <a:prstGeom prst="ellipse">
              <a:avLst/>
            </a:prstGeom>
            <a:solidFill>
              <a:srgbClr val="E8B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130059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04627" y="639423"/>
            <a:ext cx="6925638" cy="1086635"/>
          </a:xfrm>
          <a:prstGeom prst="rect">
            <a:avLst/>
          </a:prstGeom>
          <a:blipFill dpi="0" rotWithShape="1">
            <a:blip r:embed="rId3">
              <a:alphaModFix amt="2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103D62"/>
                </a:solidFill>
                <a:latin typeface="Arial Narrow" panose="020B0606020202030204" pitchFamily="34" charset="0"/>
                <a:ea typeface="Jost" pitchFamily="2" charset="0"/>
                <a:cs typeface="Poppins Medium" panose="00000600000000000000" pitchFamily="2" charset="0"/>
              </a:rPr>
              <a:t>Presentation </a:t>
            </a:r>
            <a:r>
              <a:rPr lang="en-US" sz="3600" dirty="0">
                <a:solidFill>
                  <a:srgbClr val="103D62"/>
                </a:solidFill>
                <a:latin typeface="Arial Narrow" panose="020B0606020202030204" pitchFamily="34" charset="0"/>
                <a:ea typeface="Jost" pitchFamily="2" charset="0"/>
                <a:cs typeface="Poppins Medium" panose="00000600000000000000" pitchFamily="2" charset="0"/>
              </a:rPr>
              <a:t>Outline</a:t>
            </a:r>
          </a:p>
        </p:txBody>
      </p:sp>
      <p:pic>
        <p:nvPicPr>
          <p:cNvPr id="8" name="Picture Placeholder 7"/>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l="40481" r="40481"/>
          <a:stretch>
            <a:fillRect/>
          </a:stretch>
        </p:blipFill>
        <p:spPr>
          <a:xfrm>
            <a:off x="7293796" y="0"/>
            <a:ext cx="4898204" cy="6858000"/>
          </a:xfrm>
          <a:prstGeom prst="rect">
            <a:avLst/>
          </a:prstGeom>
        </p:spPr>
      </p:pic>
      <p:sp>
        <p:nvSpPr>
          <p:cNvPr id="4" name="TextBox 3"/>
          <p:cNvSpPr txBox="1"/>
          <p:nvPr/>
        </p:nvSpPr>
        <p:spPr>
          <a:xfrm>
            <a:off x="681334" y="2198594"/>
            <a:ext cx="6315927" cy="2585323"/>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solidFill>
                  <a:schemeClr val="accent5">
                    <a:lumMod val="50000"/>
                  </a:schemeClr>
                </a:solidFill>
                <a:latin typeface="Arial Narrow" panose="020B0606020202030204" pitchFamily="34" charset="0"/>
              </a:rPr>
              <a:t>Purpose of Study</a:t>
            </a:r>
          </a:p>
          <a:p>
            <a:pPr marL="285750" indent="-285750">
              <a:buFont typeface="Arial" panose="020B0604020202020204" pitchFamily="34" charset="0"/>
              <a:buChar char="•"/>
            </a:pPr>
            <a:r>
              <a:rPr lang="en-US" sz="2400" dirty="0" smtClean="0">
                <a:solidFill>
                  <a:schemeClr val="accent5">
                    <a:lumMod val="50000"/>
                  </a:schemeClr>
                </a:solidFill>
                <a:latin typeface="Arial Narrow" panose="020B0606020202030204" pitchFamily="34" charset="0"/>
              </a:rPr>
              <a:t>Overview of Climatic Challenges in The </a:t>
            </a:r>
            <a:r>
              <a:rPr lang="en-US" sz="2400" dirty="0" smtClean="0">
                <a:solidFill>
                  <a:schemeClr val="accent5">
                    <a:lumMod val="50000"/>
                  </a:schemeClr>
                </a:solidFill>
                <a:latin typeface="Arial Narrow" panose="020B0606020202030204" pitchFamily="34" charset="0"/>
              </a:rPr>
              <a:t>Bahamas</a:t>
            </a:r>
            <a:endParaRPr lang="en-US" sz="2400" dirty="0" smtClean="0">
              <a:solidFill>
                <a:schemeClr val="accent5">
                  <a:lumMod val="50000"/>
                </a:schemeClr>
              </a:solidFill>
              <a:latin typeface="Arial Narrow" panose="020B0606020202030204" pitchFamily="34" charset="0"/>
            </a:endParaRPr>
          </a:p>
          <a:p>
            <a:pPr marL="285750" indent="-285750">
              <a:buFont typeface="Arial" panose="020B0604020202020204" pitchFamily="34" charset="0"/>
              <a:buChar char="•"/>
            </a:pPr>
            <a:r>
              <a:rPr lang="en-US" sz="2400" dirty="0" smtClean="0">
                <a:solidFill>
                  <a:schemeClr val="accent5">
                    <a:lumMod val="50000"/>
                  </a:schemeClr>
                </a:solidFill>
                <a:latin typeface="Arial Narrow" panose="020B0606020202030204" pitchFamily="34" charset="0"/>
              </a:rPr>
              <a:t>Literature Review</a:t>
            </a:r>
          </a:p>
          <a:p>
            <a:pPr marL="285750" indent="-285750">
              <a:buFont typeface="Arial" panose="020B0604020202020204" pitchFamily="34" charset="0"/>
              <a:buChar char="•"/>
            </a:pPr>
            <a:r>
              <a:rPr lang="en-US" sz="2400" dirty="0" smtClean="0">
                <a:solidFill>
                  <a:schemeClr val="accent5">
                    <a:lumMod val="50000"/>
                  </a:schemeClr>
                </a:solidFill>
                <a:latin typeface="Arial Narrow" panose="020B0606020202030204" pitchFamily="34" charset="0"/>
              </a:rPr>
              <a:t>Methodology</a:t>
            </a:r>
          </a:p>
          <a:p>
            <a:pPr marL="285750" indent="-285750">
              <a:buFont typeface="Arial" panose="020B0604020202020204" pitchFamily="34" charset="0"/>
              <a:buChar char="•"/>
            </a:pPr>
            <a:r>
              <a:rPr lang="en-US" sz="2400" dirty="0" smtClean="0">
                <a:solidFill>
                  <a:schemeClr val="accent5">
                    <a:lumMod val="50000"/>
                  </a:schemeClr>
                </a:solidFill>
                <a:latin typeface="Arial Narrow" panose="020B0606020202030204" pitchFamily="34" charset="0"/>
              </a:rPr>
              <a:t>Discussion</a:t>
            </a:r>
          </a:p>
          <a:p>
            <a:pPr marL="285750" indent="-285750">
              <a:buFont typeface="Arial" panose="020B0604020202020204" pitchFamily="34" charset="0"/>
              <a:buChar char="•"/>
            </a:pPr>
            <a:r>
              <a:rPr lang="en-US" sz="2400" dirty="0" smtClean="0">
                <a:solidFill>
                  <a:schemeClr val="accent5">
                    <a:lumMod val="50000"/>
                  </a:schemeClr>
                </a:solidFill>
                <a:latin typeface="Arial Narrow" panose="020B0606020202030204" pitchFamily="34" charset="0"/>
              </a:rPr>
              <a:t>Recommendations</a:t>
            </a:r>
          </a:p>
          <a:p>
            <a:endParaRPr lang="en-US" dirty="0" smtClean="0"/>
          </a:p>
        </p:txBody>
      </p:sp>
      <p:grpSp>
        <p:nvGrpSpPr>
          <p:cNvPr id="12" name="Group 11"/>
          <p:cNvGrpSpPr/>
          <p:nvPr/>
        </p:nvGrpSpPr>
        <p:grpSpPr>
          <a:xfrm>
            <a:off x="1126492" y="1525623"/>
            <a:ext cx="528792" cy="108000"/>
            <a:chOff x="1077309" y="2317878"/>
            <a:chExt cx="528792" cy="108000"/>
          </a:xfrm>
        </p:grpSpPr>
        <p:sp>
          <p:nvSpPr>
            <p:cNvPr id="13" name="Oval 12"/>
            <p:cNvSpPr/>
            <p:nvPr/>
          </p:nvSpPr>
          <p:spPr>
            <a:xfrm>
              <a:off x="1077309" y="2317878"/>
              <a:ext cx="108000" cy="108000"/>
            </a:xfrm>
            <a:prstGeom prst="ellipse">
              <a:avLst/>
            </a:prstGeom>
            <a:solidFill>
              <a:srgbClr val="E8B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1287705" y="2317878"/>
              <a:ext cx="108000" cy="108000"/>
            </a:xfrm>
            <a:prstGeom prst="ellipse">
              <a:avLst/>
            </a:prstGeom>
            <a:solidFill>
              <a:srgbClr val="E8B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498101" y="2317878"/>
              <a:ext cx="108000" cy="108000"/>
            </a:xfrm>
            <a:prstGeom prst="ellipse">
              <a:avLst/>
            </a:prstGeom>
            <a:solidFill>
              <a:srgbClr val="E8B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40927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02991" y="585094"/>
            <a:ext cx="5114786" cy="646331"/>
          </a:xfrm>
          <a:prstGeom prst="rect">
            <a:avLst/>
          </a:prstGeom>
          <a:noFill/>
        </p:spPr>
        <p:txBody>
          <a:bodyPr wrap="square" rtlCol="0">
            <a:spAutoFit/>
          </a:bodyPr>
          <a:lstStyle/>
          <a:p>
            <a:r>
              <a:rPr lang="en-US" sz="3600" dirty="0" smtClean="0">
                <a:solidFill>
                  <a:srgbClr val="103D62"/>
                </a:solidFill>
                <a:latin typeface="Arial Narrow" panose="020B0606020202030204" pitchFamily="34" charset="0"/>
                <a:ea typeface="Jost" pitchFamily="2" charset="0"/>
                <a:cs typeface="Poppins Medium" panose="00000600000000000000" pitchFamily="2" charset="0"/>
              </a:rPr>
              <a:t>Purpose of Study</a:t>
            </a:r>
            <a:endParaRPr lang="en-US" sz="3600" dirty="0">
              <a:solidFill>
                <a:srgbClr val="E8BC36"/>
              </a:solidFill>
              <a:latin typeface="Arial Narrow" panose="020B0606020202030204" pitchFamily="34" charset="0"/>
              <a:ea typeface="Jost" pitchFamily="2" charset="0"/>
              <a:cs typeface="Poppins Medium" panose="00000600000000000000" pitchFamily="2" charset="0"/>
            </a:endParaRPr>
          </a:p>
        </p:txBody>
      </p:sp>
      <p:sp>
        <p:nvSpPr>
          <p:cNvPr id="5" name="TextBox 4"/>
          <p:cNvSpPr txBox="1"/>
          <p:nvPr/>
        </p:nvSpPr>
        <p:spPr>
          <a:xfrm>
            <a:off x="1074446" y="1873776"/>
            <a:ext cx="5521185" cy="3624069"/>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endParaRPr lang="en-US" sz="1400" dirty="0" smtClean="0">
              <a:solidFill>
                <a:schemeClr val="accent5">
                  <a:lumMod val="50000"/>
                </a:schemeClr>
              </a:solidFill>
              <a:latin typeface="Arial Narrow" panose="020B0606020202030204" pitchFamily="34" charset="0"/>
              <a:ea typeface="Jost" pitchFamily="2" charset="0"/>
              <a:cs typeface="Open Sans" panose="020B0606030504020204" pitchFamily="34" charset="0"/>
            </a:endParaRPr>
          </a:p>
          <a:p>
            <a:pPr marL="285750" indent="-285750" algn="just">
              <a:buFont typeface="Arial" panose="020B0604020202020204" pitchFamily="34" charset="0"/>
              <a:buChar char="•"/>
            </a:pPr>
            <a:r>
              <a:rPr lang="en-US" sz="2400" dirty="0" smtClean="0">
                <a:solidFill>
                  <a:schemeClr val="accent5">
                    <a:lumMod val="50000"/>
                  </a:schemeClr>
                </a:solidFill>
                <a:latin typeface="Arial Narrow" panose="020B0606020202030204" pitchFamily="34" charset="0"/>
                <a:ea typeface="Jost" pitchFamily="2" charset="0"/>
                <a:cs typeface="Open Sans" panose="020B0606030504020204" pitchFamily="34" charset="0"/>
              </a:rPr>
              <a:t>Estimate the impact of a climatic shock on the supply of credit in the Bahamian banking sector and the probability that consumers will default on credit facilities.</a:t>
            </a:r>
          </a:p>
          <a:p>
            <a:pPr marL="285750" indent="-285750" algn="just">
              <a:buFont typeface="Arial" panose="020B0604020202020204" pitchFamily="34" charset="0"/>
              <a:buChar char="•"/>
            </a:pPr>
            <a:r>
              <a:rPr lang="en-US" sz="2400" dirty="0" smtClean="0">
                <a:solidFill>
                  <a:schemeClr val="accent5">
                    <a:lumMod val="50000"/>
                  </a:schemeClr>
                </a:solidFill>
                <a:latin typeface="Arial Narrow" panose="020B0606020202030204" pitchFamily="34" charset="0"/>
                <a:ea typeface="Jost" pitchFamily="2" charset="0"/>
                <a:cs typeface="Open Sans" panose="020B0606030504020204" pitchFamily="34" charset="0"/>
              </a:rPr>
              <a:t>Estimate the size of the impact of future climatic shocks on GDP.</a:t>
            </a:r>
          </a:p>
          <a:p>
            <a:pPr marL="285750" indent="-285750" algn="just">
              <a:buFont typeface="Arial" panose="020B0604020202020204" pitchFamily="34" charset="0"/>
              <a:buChar char="•"/>
            </a:pPr>
            <a:r>
              <a:rPr lang="en-US" sz="2400" dirty="0" smtClean="0">
                <a:solidFill>
                  <a:schemeClr val="accent5">
                    <a:lumMod val="50000"/>
                  </a:schemeClr>
                </a:solidFill>
                <a:latin typeface="Arial Narrow" panose="020B0606020202030204" pitchFamily="34" charset="0"/>
                <a:ea typeface="Jost" pitchFamily="2" charset="0"/>
                <a:cs typeface="Open Sans" panose="020B0606030504020204" pitchFamily="34" charset="0"/>
              </a:rPr>
              <a:t>Inform policy recommendations for building resilience</a:t>
            </a:r>
            <a:endParaRPr lang="en-US" sz="2400" dirty="0">
              <a:solidFill>
                <a:schemeClr val="accent5">
                  <a:lumMod val="50000"/>
                </a:schemeClr>
              </a:solidFill>
              <a:latin typeface="Arial Narrow" panose="020B0606020202030204" pitchFamily="34" charset="0"/>
              <a:ea typeface="Jost" pitchFamily="2" charset="0"/>
              <a:cs typeface="Open Sans" panose="020B0606030504020204" pitchFamily="34" charset="0"/>
            </a:endParaRPr>
          </a:p>
          <a:p>
            <a:pPr algn="just">
              <a:lnSpc>
                <a:spcPct val="150000"/>
              </a:lnSpc>
            </a:pPr>
            <a:endParaRPr lang="en-ID" sz="1100" dirty="0">
              <a:solidFill>
                <a:schemeClr val="tx1">
                  <a:lumMod val="75000"/>
                  <a:lumOff val="25000"/>
                </a:schemeClr>
              </a:solidFill>
              <a:latin typeface="Arial Narrow" panose="020B0606020202030204" pitchFamily="34" charset="0"/>
              <a:ea typeface="Jost" pitchFamily="2" charset="0"/>
              <a:cs typeface="Open Sans" panose="020B0606030504020204" pitchFamily="34" charset="0"/>
            </a:endParaRPr>
          </a:p>
        </p:txBody>
      </p:sp>
      <p:grpSp>
        <p:nvGrpSpPr>
          <p:cNvPr id="13" name="Group 12"/>
          <p:cNvGrpSpPr/>
          <p:nvPr/>
        </p:nvGrpSpPr>
        <p:grpSpPr>
          <a:xfrm>
            <a:off x="1516105" y="1466518"/>
            <a:ext cx="528792" cy="108000"/>
            <a:chOff x="1077309" y="2317878"/>
            <a:chExt cx="528792" cy="108000"/>
          </a:xfrm>
        </p:grpSpPr>
        <p:sp>
          <p:nvSpPr>
            <p:cNvPr id="9" name="Oval 8"/>
            <p:cNvSpPr/>
            <p:nvPr/>
          </p:nvSpPr>
          <p:spPr>
            <a:xfrm>
              <a:off x="1077309" y="2317878"/>
              <a:ext cx="108000" cy="108000"/>
            </a:xfrm>
            <a:prstGeom prst="ellipse">
              <a:avLst/>
            </a:prstGeom>
            <a:solidFill>
              <a:srgbClr val="E8B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287705" y="2317878"/>
              <a:ext cx="108000" cy="108000"/>
            </a:xfrm>
            <a:prstGeom prst="ellipse">
              <a:avLst/>
            </a:prstGeom>
            <a:solidFill>
              <a:srgbClr val="E8B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1498101" y="2317878"/>
              <a:ext cx="108000" cy="108000"/>
            </a:xfrm>
            <a:prstGeom prst="ellipse">
              <a:avLst/>
            </a:prstGeom>
            <a:solidFill>
              <a:srgbClr val="E8B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Placeholder 11"/>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40481" r="40481"/>
          <a:stretch>
            <a:fillRect/>
          </a:stretch>
        </p:blipFill>
        <p:spPr>
          <a:prstGeom prst="rect">
            <a:avLst/>
          </a:prstGeom>
        </p:spPr>
      </p:pic>
    </p:spTree>
    <p:extLst>
      <p:ext uri="{BB962C8B-B14F-4D97-AF65-F5344CB8AC3E}">
        <p14:creationId xmlns:p14="http://schemas.microsoft.com/office/powerpoint/2010/main" val="14666084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4035" y="473776"/>
            <a:ext cx="9558706" cy="646331"/>
          </a:xfrm>
          <a:prstGeom prst="rect">
            <a:avLst/>
          </a:prstGeom>
          <a:noFill/>
        </p:spPr>
        <p:txBody>
          <a:bodyPr wrap="square" rtlCol="0">
            <a:spAutoFit/>
          </a:bodyPr>
          <a:lstStyle/>
          <a:p>
            <a:pPr algn="ctr"/>
            <a:r>
              <a:rPr lang="en-US" sz="3600" dirty="0" smtClean="0">
                <a:solidFill>
                  <a:schemeClr val="accent5">
                    <a:lumMod val="50000"/>
                  </a:schemeClr>
                </a:solidFill>
                <a:latin typeface="Arial Narrow" panose="020B0606020202030204" pitchFamily="34" charset="0"/>
                <a:ea typeface="Jost" pitchFamily="2" charset="0"/>
                <a:cs typeface="Poppins Medium" panose="00000600000000000000" pitchFamily="2" charset="0"/>
              </a:rPr>
              <a:t>Overview of Climatic Challenges in the Bahamas</a:t>
            </a:r>
            <a:endParaRPr lang="en-US" sz="3600" dirty="0">
              <a:solidFill>
                <a:schemeClr val="accent5">
                  <a:lumMod val="50000"/>
                </a:schemeClr>
              </a:solidFill>
              <a:latin typeface="Arial Narrow" panose="020B0606020202030204" pitchFamily="34" charset="0"/>
              <a:ea typeface="Jost" pitchFamily="2" charset="0"/>
              <a:cs typeface="Poppins Medium" panose="00000600000000000000" pitchFamily="2" charset="0"/>
            </a:endParaRPr>
          </a:p>
        </p:txBody>
      </p:sp>
      <p:grpSp>
        <p:nvGrpSpPr>
          <p:cNvPr id="13" name="Group 12"/>
          <p:cNvGrpSpPr/>
          <p:nvPr/>
        </p:nvGrpSpPr>
        <p:grpSpPr>
          <a:xfrm>
            <a:off x="1074358" y="2292383"/>
            <a:ext cx="528792" cy="108000"/>
            <a:chOff x="1077309" y="2317878"/>
            <a:chExt cx="528792" cy="108000"/>
          </a:xfrm>
        </p:grpSpPr>
        <p:sp>
          <p:nvSpPr>
            <p:cNvPr id="9" name="Oval 8"/>
            <p:cNvSpPr/>
            <p:nvPr/>
          </p:nvSpPr>
          <p:spPr>
            <a:xfrm>
              <a:off x="1077309" y="2317878"/>
              <a:ext cx="108000" cy="108000"/>
            </a:xfrm>
            <a:prstGeom prst="ellipse">
              <a:avLst/>
            </a:prstGeom>
            <a:solidFill>
              <a:srgbClr val="E8B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287705" y="2317878"/>
              <a:ext cx="108000" cy="108000"/>
            </a:xfrm>
            <a:prstGeom prst="ellipse">
              <a:avLst/>
            </a:prstGeom>
            <a:solidFill>
              <a:srgbClr val="E8B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1498101" y="2317878"/>
              <a:ext cx="108000" cy="108000"/>
            </a:xfrm>
            <a:prstGeom prst="ellipse">
              <a:avLst/>
            </a:prstGeom>
            <a:solidFill>
              <a:srgbClr val="E8B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14" name="Content Placeholder 4"/>
          <p:cNvGraphicFramePr>
            <a:graphicFrameLocks/>
          </p:cNvGraphicFramePr>
          <p:nvPr>
            <p:extLst>
              <p:ext uri="{D42A27DB-BD31-4B8C-83A1-F6EECF244321}">
                <p14:modId xmlns:p14="http://schemas.microsoft.com/office/powerpoint/2010/main" val="3529511983"/>
              </p:ext>
            </p:extLst>
          </p:nvPr>
        </p:nvGraphicFramePr>
        <p:xfrm>
          <a:off x="444036" y="1905605"/>
          <a:ext cx="7578832" cy="3838309"/>
        </p:xfrm>
        <a:graphic>
          <a:graphicData uri="http://schemas.openxmlformats.org/drawingml/2006/table">
            <a:tbl>
              <a:tblPr firstRow="1" firstCol="1" bandRow="1">
                <a:tableStyleId>{7DF18680-E054-41AD-8BC1-D1AEF772440D}</a:tableStyleId>
              </a:tblPr>
              <a:tblGrid>
                <a:gridCol w="1262578">
                  <a:extLst>
                    <a:ext uri="{9D8B030D-6E8A-4147-A177-3AD203B41FA5}">
                      <a16:colId xmlns:a16="http://schemas.microsoft.com/office/drawing/2014/main" val="2787975445"/>
                    </a:ext>
                  </a:extLst>
                </a:gridCol>
                <a:gridCol w="1262578">
                  <a:extLst>
                    <a:ext uri="{9D8B030D-6E8A-4147-A177-3AD203B41FA5}">
                      <a16:colId xmlns:a16="http://schemas.microsoft.com/office/drawing/2014/main" val="4046863794"/>
                    </a:ext>
                  </a:extLst>
                </a:gridCol>
                <a:gridCol w="1263419">
                  <a:extLst>
                    <a:ext uri="{9D8B030D-6E8A-4147-A177-3AD203B41FA5}">
                      <a16:colId xmlns:a16="http://schemas.microsoft.com/office/drawing/2014/main" val="4232131489"/>
                    </a:ext>
                  </a:extLst>
                </a:gridCol>
                <a:gridCol w="1263419">
                  <a:extLst>
                    <a:ext uri="{9D8B030D-6E8A-4147-A177-3AD203B41FA5}">
                      <a16:colId xmlns:a16="http://schemas.microsoft.com/office/drawing/2014/main" val="1962386345"/>
                    </a:ext>
                  </a:extLst>
                </a:gridCol>
                <a:gridCol w="1263419">
                  <a:extLst>
                    <a:ext uri="{9D8B030D-6E8A-4147-A177-3AD203B41FA5}">
                      <a16:colId xmlns:a16="http://schemas.microsoft.com/office/drawing/2014/main" val="1875964270"/>
                    </a:ext>
                  </a:extLst>
                </a:gridCol>
                <a:gridCol w="1263419">
                  <a:extLst>
                    <a:ext uri="{9D8B030D-6E8A-4147-A177-3AD203B41FA5}">
                      <a16:colId xmlns:a16="http://schemas.microsoft.com/office/drawing/2014/main" val="1780478465"/>
                    </a:ext>
                  </a:extLst>
                </a:gridCol>
              </a:tblGrid>
              <a:tr h="701452">
                <a:tc>
                  <a:txBody>
                    <a:bodyPr/>
                    <a:lstStyle/>
                    <a:p>
                      <a:pPr algn="ctr">
                        <a:lnSpc>
                          <a:spcPct val="150000"/>
                        </a:lnSpc>
                        <a:spcAft>
                          <a:spcPts val="0"/>
                        </a:spcAft>
                      </a:pPr>
                      <a:r>
                        <a:rPr lang="en-US" sz="1200" dirty="0">
                          <a:effectLst/>
                        </a:rPr>
                        <a:t>Hurricane</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75000"/>
                      </a:schemeClr>
                    </a:solidFill>
                  </a:tcPr>
                </a:tc>
                <a:tc>
                  <a:txBody>
                    <a:bodyPr/>
                    <a:lstStyle/>
                    <a:p>
                      <a:pPr algn="ctr">
                        <a:lnSpc>
                          <a:spcPct val="150000"/>
                        </a:lnSpc>
                        <a:spcAft>
                          <a:spcPts val="0"/>
                        </a:spcAft>
                      </a:pPr>
                      <a:r>
                        <a:rPr lang="en-US" sz="1200" dirty="0">
                          <a:effectLst/>
                        </a:rPr>
                        <a:t>Year</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75000"/>
                      </a:schemeClr>
                    </a:solidFill>
                  </a:tcPr>
                </a:tc>
                <a:tc>
                  <a:txBody>
                    <a:bodyPr/>
                    <a:lstStyle/>
                    <a:p>
                      <a:pPr algn="ctr">
                        <a:lnSpc>
                          <a:spcPct val="150000"/>
                        </a:lnSpc>
                        <a:spcAft>
                          <a:spcPts val="0"/>
                        </a:spcAft>
                      </a:pPr>
                      <a:r>
                        <a:rPr lang="en-US" sz="1200" dirty="0">
                          <a:effectLst/>
                        </a:rPr>
                        <a:t>Score</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75000"/>
                      </a:schemeClr>
                    </a:solidFill>
                  </a:tcPr>
                </a:tc>
                <a:tc>
                  <a:txBody>
                    <a:bodyPr/>
                    <a:lstStyle/>
                    <a:p>
                      <a:pPr algn="ctr">
                        <a:lnSpc>
                          <a:spcPct val="150000"/>
                        </a:lnSpc>
                        <a:spcAft>
                          <a:spcPts val="0"/>
                        </a:spcAft>
                      </a:pPr>
                      <a:r>
                        <a:rPr lang="en-US" sz="1200" dirty="0">
                          <a:effectLst/>
                        </a:rPr>
                        <a:t>Damage (BSD)</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75000"/>
                      </a:schemeClr>
                    </a:solidFill>
                  </a:tcPr>
                </a:tc>
                <a:tc>
                  <a:txBody>
                    <a:bodyPr/>
                    <a:lstStyle/>
                    <a:p>
                      <a:pPr algn="ctr">
                        <a:lnSpc>
                          <a:spcPct val="150000"/>
                        </a:lnSpc>
                        <a:spcAft>
                          <a:spcPts val="0"/>
                        </a:spcAft>
                      </a:pPr>
                      <a:r>
                        <a:rPr lang="en-US" sz="1200" dirty="0">
                          <a:effectLst/>
                        </a:rPr>
                        <a:t>Losses (BSD)</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75000"/>
                      </a:schemeClr>
                    </a:solidFill>
                  </a:tcPr>
                </a:tc>
                <a:tc>
                  <a:txBody>
                    <a:bodyPr/>
                    <a:lstStyle/>
                    <a:p>
                      <a:pPr algn="ctr">
                        <a:lnSpc>
                          <a:spcPct val="150000"/>
                        </a:lnSpc>
                        <a:spcAft>
                          <a:spcPts val="0"/>
                        </a:spcAft>
                      </a:pPr>
                      <a:r>
                        <a:rPr lang="en-US" sz="1200" dirty="0">
                          <a:effectLst/>
                        </a:rPr>
                        <a:t>GDP (%)**</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75000"/>
                      </a:schemeClr>
                    </a:solidFill>
                  </a:tcPr>
                </a:tc>
                <a:extLst>
                  <a:ext uri="{0D108BD9-81ED-4DB2-BD59-A6C34878D82A}">
                    <a16:rowId xmlns:a16="http://schemas.microsoft.com/office/drawing/2014/main" val="1755246877"/>
                  </a:ext>
                </a:extLst>
              </a:tr>
              <a:tr h="701452">
                <a:tc>
                  <a:txBody>
                    <a:bodyPr/>
                    <a:lstStyle/>
                    <a:p>
                      <a:pPr algn="ctr">
                        <a:lnSpc>
                          <a:spcPct val="150000"/>
                        </a:lnSpc>
                        <a:spcAft>
                          <a:spcPts val="0"/>
                        </a:spcAft>
                      </a:pPr>
                      <a:r>
                        <a:rPr lang="en-US" sz="1200" dirty="0">
                          <a:effectLst/>
                        </a:rPr>
                        <a:t>Sandy</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75000"/>
                      </a:schemeClr>
                    </a:solidFill>
                  </a:tcPr>
                </a:tc>
                <a:tc>
                  <a:txBody>
                    <a:bodyPr/>
                    <a:lstStyle/>
                    <a:p>
                      <a:pPr algn="ctr">
                        <a:lnSpc>
                          <a:spcPct val="150000"/>
                        </a:lnSpc>
                        <a:spcAft>
                          <a:spcPts val="0"/>
                        </a:spcAft>
                      </a:pPr>
                      <a:r>
                        <a:rPr lang="en-US" sz="1200">
                          <a:effectLst/>
                        </a:rPr>
                        <a:t>2012</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2</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$702.8 million</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ctr">
                        <a:lnSpc>
                          <a:spcPct val="150000"/>
                        </a:lnSpc>
                        <a:spcAft>
                          <a:spcPts val="0"/>
                        </a:spcAft>
                        <a:buFont typeface="Calibri" panose="020F0502020204030204" pitchFamily="34" charset="0"/>
                        <a:buChar char="-"/>
                      </a:pPr>
                      <a:r>
                        <a:rPr lang="en-US" sz="1200">
                          <a:effectLst/>
                        </a:rPr>
                        <a:t> </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0.9</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95911387"/>
                  </a:ext>
                </a:extLst>
              </a:tr>
              <a:tr h="701452">
                <a:tc>
                  <a:txBody>
                    <a:bodyPr/>
                    <a:lstStyle/>
                    <a:p>
                      <a:pPr algn="ctr">
                        <a:lnSpc>
                          <a:spcPct val="150000"/>
                        </a:lnSpc>
                        <a:spcAft>
                          <a:spcPts val="0"/>
                        </a:spcAft>
                      </a:pPr>
                      <a:r>
                        <a:rPr lang="en-US" sz="1200" dirty="0">
                          <a:effectLst/>
                        </a:rPr>
                        <a:t>Joaquin</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75000"/>
                      </a:schemeClr>
                    </a:solidFill>
                  </a:tcPr>
                </a:tc>
                <a:tc>
                  <a:txBody>
                    <a:bodyPr/>
                    <a:lstStyle/>
                    <a:p>
                      <a:pPr algn="ctr">
                        <a:lnSpc>
                          <a:spcPct val="150000"/>
                        </a:lnSpc>
                        <a:spcAft>
                          <a:spcPts val="0"/>
                        </a:spcAft>
                      </a:pPr>
                      <a:r>
                        <a:rPr lang="en-US" sz="1200">
                          <a:effectLst/>
                        </a:rPr>
                        <a:t>2015</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4</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$104.8 million</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dirty="0">
                          <a:effectLst/>
                        </a:rPr>
                        <a:t>$9.7 million</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0.11</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82805834"/>
                  </a:ext>
                </a:extLst>
              </a:tr>
              <a:tr h="701452">
                <a:tc>
                  <a:txBody>
                    <a:bodyPr/>
                    <a:lstStyle/>
                    <a:p>
                      <a:pPr algn="ctr">
                        <a:lnSpc>
                          <a:spcPct val="150000"/>
                        </a:lnSpc>
                        <a:spcAft>
                          <a:spcPts val="0"/>
                        </a:spcAft>
                      </a:pPr>
                      <a:r>
                        <a:rPr lang="en-US" sz="1200" dirty="0">
                          <a:effectLst/>
                        </a:rPr>
                        <a:t>Matthew</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75000"/>
                      </a:schemeClr>
                    </a:solidFill>
                  </a:tcPr>
                </a:tc>
                <a:tc>
                  <a:txBody>
                    <a:bodyPr/>
                    <a:lstStyle/>
                    <a:p>
                      <a:pPr algn="ctr">
                        <a:lnSpc>
                          <a:spcPct val="150000"/>
                        </a:lnSpc>
                        <a:spcAft>
                          <a:spcPts val="0"/>
                        </a:spcAft>
                      </a:pPr>
                      <a:r>
                        <a:rPr lang="en-US" sz="1200">
                          <a:effectLst/>
                        </a:rPr>
                        <a:t>2016</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4</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dirty="0">
                          <a:effectLst/>
                        </a:rPr>
                        <a:t>$373.9 million</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$145.5 million</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dirty="0">
                          <a:effectLst/>
                        </a:rPr>
                        <a:t>1.1</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0728649"/>
                  </a:ext>
                </a:extLst>
              </a:tr>
              <a:tr h="331049">
                <a:tc>
                  <a:txBody>
                    <a:bodyPr/>
                    <a:lstStyle/>
                    <a:p>
                      <a:pPr algn="ctr">
                        <a:lnSpc>
                          <a:spcPct val="150000"/>
                        </a:lnSpc>
                        <a:spcAft>
                          <a:spcPts val="0"/>
                        </a:spcAft>
                      </a:pPr>
                      <a:r>
                        <a:rPr lang="en-US" sz="1200" dirty="0">
                          <a:effectLst/>
                        </a:rPr>
                        <a:t>Irma</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75000"/>
                      </a:schemeClr>
                    </a:solidFill>
                  </a:tcPr>
                </a:tc>
                <a:tc>
                  <a:txBody>
                    <a:bodyPr/>
                    <a:lstStyle/>
                    <a:p>
                      <a:pPr algn="ctr">
                        <a:lnSpc>
                          <a:spcPct val="150000"/>
                        </a:lnSpc>
                        <a:spcAft>
                          <a:spcPts val="0"/>
                        </a:spcAft>
                      </a:pPr>
                      <a:r>
                        <a:rPr lang="en-US" sz="1200">
                          <a:effectLst/>
                        </a:rPr>
                        <a:t>2017</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4</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$32.3 million</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$86.9 million</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dirty="0">
                          <a:effectLst/>
                        </a:rPr>
                        <a:t>0.4</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24586348"/>
                  </a:ext>
                </a:extLst>
              </a:tr>
              <a:tr h="701452">
                <a:tc>
                  <a:txBody>
                    <a:bodyPr/>
                    <a:lstStyle/>
                    <a:p>
                      <a:pPr algn="ctr">
                        <a:lnSpc>
                          <a:spcPct val="150000"/>
                        </a:lnSpc>
                        <a:spcAft>
                          <a:spcPts val="0"/>
                        </a:spcAft>
                      </a:pPr>
                      <a:r>
                        <a:rPr lang="en-US" sz="1200" dirty="0">
                          <a:effectLst/>
                        </a:rPr>
                        <a:t>Dorian</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75000"/>
                      </a:schemeClr>
                    </a:solidFill>
                  </a:tcPr>
                </a:tc>
                <a:tc>
                  <a:txBody>
                    <a:bodyPr/>
                    <a:lstStyle/>
                    <a:p>
                      <a:pPr algn="ctr">
                        <a:lnSpc>
                          <a:spcPct val="150000"/>
                        </a:lnSpc>
                        <a:spcAft>
                          <a:spcPts val="0"/>
                        </a:spcAft>
                      </a:pPr>
                      <a:r>
                        <a:rPr lang="en-US" sz="1200">
                          <a:effectLst/>
                        </a:rPr>
                        <a:t>2019</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5</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$2.5 billion</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a:effectLst/>
                        </a:rPr>
                        <a:t>$717.3 million</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n-US" sz="1200" dirty="0">
                          <a:effectLst/>
                        </a:rPr>
                        <a:t>1.0</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07200307"/>
                  </a:ext>
                </a:extLst>
              </a:tr>
            </a:tbl>
          </a:graphicData>
        </a:graphic>
      </p:graphicFrame>
      <p:sp>
        <p:nvSpPr>
          <p:cNvPr id="15" name="TextBox 14"/>
          <p:cNvSpPr txBox="1"/>
          <p:nvPr/>
        </p:nvSpPr>
        <p:spPr>
          <a:xfrm>
            <a:off x="444036" y="5743914"/>
            <a:ext cx="8811916" cy="646331"/>
          </a:xfrm>
          <a:prstGeom prst="rect">
            <a:avLst/>
          </a:prstGeom>
          <a:noFill/>
        </p:spPr>
        <p:txBody>
          <a:bodyPr wrap="square" rtlCol="0">
            <a:spAutoFit/>
          </a:bodyPr>
          <a:lstStyle/>
          <a:p>
            <a:r>
              <a:rPr lang="en-US" sz="1200" b="1" dirty="0"/>
              <a:t>Adapted from Wright et al (2022), </a:t>
            </a:r>
            <a:r>
              <a:rPr lang="en-US" sz="1200" b="1" i="1" dirty="0"/>
              <a:t>Global Warming and The Bahamas</a:t>
            </a:r>
            <a:endParaRPr lang="en-AU" sz="1200" b="1" dirty="0"/>
          </a:p>
          <a:p>
            <a:r>
              <a:rPr lang="en-US" sz="1200" b="1" dirty="0"/>
              <a:t>* Values are projected to increase.</a:t>
            </a:r>
            <a:endParaRPr lang="en-AU" sz="1200" b="1" dirty="0"/>
          </a:p>
          <a:p>
            <a:r>
              <a:rPr lang="en-US" sz="1200" b="1" dirty="0"/>
              <a:t>**Captures damages to public assets only. </a:t>
            </a:r>
            <a:endParaRPr lang="en-AU" sz="1200" b="1" dirty="0"/>
          </a:p>
        </p:txBody>
      </p:sp>
      <p:sp>
        <p:nvSpPr>
          <p:cNvPr id="16" name="TextBox 15"/>
          <p:cNvSpPr txBox="1"/>
          <p:nvPr/>
        </p:nvSpPr>
        <p:spPr>
          <a:xfrm>
            <a:off x="5077010" y="2650324"/>
            <a:ext cx="4029081" cy="3325090"/>
          </a:xfrm>
          <a:prstGeom prst="rect">
            <a:avLst/>
          </a:prstGeom>
          <a:noFill/>
        </p:spPr>
        <p:txBody>
          <a:bodyPr wrap="square" rtlCol="0">
            <a:spAutoFit/>
          </a:bodyPr>
          <a:lstStyle/>
          <a:p>
            <a:endParaRPr lang="en-AU" dirty="0"/>
          </a:p>
        </p:txBody>
      </p:sp>
      <p:sp>
        <p:nvSpPr>
          <p:cNvPr id="17" name="TextBox 16"/>
          <p:cNvSpPr txBox="1"/>
          <p:nvPr/>
        </p:nvSpPr>
        <p:spPr>
          <a:xfrm>
            <a:off x="8162919" y="2228718"/>
            <a:ext cx="4029081" cy="3477875"/>
          </a:xfrm>
          <a:prstGeom prst="rect">
            <a:avLst/>
          </a:prstGeom>
          <a:noFill/>
        </p:spPr>
        <p:txBody>
          <a:bodyPr wrap="square" rtlCol="0">
            <a:spAutoFit/>
          </a:bodyPr>
          <a:lstStyle/>
          <a:p>
            <a:pPr algn="just"/>
            <a:r>
              <a:rPr lang="en-US" sz="2000" dirty="0">
                <a:solidFill>
                  <a:schemeClr val="accent5">
                    <a:lumMod val="50000"/>
                  </a:schemeClr>
                </a:solidFill>
              </a:rPr>
              <a:t>The Bahamas contributes less than 0.01% to greenhouse gas emissions (UNFCC, 2015), but suffers significantly from climate shocks.</a:t>
            </a:r>
          </a:p>
          <a:p>
            <a:pPr algn="just"/>
            <a:r>
              <a:rPr lang="en-US" sz="2000" dirty="0">
                <a:solidFill>
                  <a:schemeClr val="accent5">
                    <a:lumMod val="50000"/>
                  </a:schemeClr>
                </a:solidFill>
              </a:rPr>
              <a:t>The intensity and frequency of these shocks are increasing as global temperatures rise.</a:t>
            </a:r>
          </a:p>
          <a:p>
            <a:pPr algn="just"/>
            <a:r>
              <a:rPr lang="en-US" sz="2000" dirty="0">
                <a:solidFill>
                  <a:schemeClr val="accent5">
                    <a:lumMod val="50000"/>
                  </a:schemeClr>
                </a:solidFill>
              </a:rPr>
              <a:t>Over the past 10 years, The Bahamas has seen over $4.7 billion in damages and losses as a result of hurricanes.</a:t>
            </a:r>
          </a:p>
        </p:txBody>
      </p:sp>
    </p:spTree>
    <p:extLst>
      <p:ext uri="{BB962C8B-B14F-4D97-AF65-F5344CB8AC3E}">
        <p14:creationId xmlns:p14="http://schemas.microsoft.com/office/powerpoint/2010/main" val="3083700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621164" y="1717481"/>
            <a:ext cx="10067253" cy="4532243"/>
          </a:xfrm>
          <a:prstGeom prst="rect">
            <a:avLst/>
          </a:prstGeom>
        </p:spPr>
      </p:pic>
      <p:sp>
        <p:nvSpPr>
          <p:cNvPr id="5" name="TextBox 4"/>
          <p:cNvSpPr txBox="1"/>
          <p:nvPr/>
        </p:nvSpPr>
        <p:spPr>
          <a:xfrm>
            <a:off x="2662450" y="831585"/>
            <a:ext cx="10003978" cy="646331"/>
          </a:xfrm>
          <a:prstGeom prst="rect">
            <a:avLst/>
          </a:prstGeom>
          <a:noFill/>
        </p:spPr>
        <p:txBody>
          <a:bodyPr wrap="square" rtlCol="0">
            <a:spAutoFit/>
          </a:bodyPr>
          <a:lstStyle/>
          <a:p>
            <a:r>
              <a:rPr lang="en-US" sz="3600" dirty="0" smtClean="0">
                <a:solidFill>
                  <a:schemeClr val="accent5">
                    <a:lumMod val="50000"/>
                  </a:schemeClr>
                </a:solidFill>
                <a:latin typeface="Arial Narrow" panose="020B0606020202030204" pitchFamily="34" charset="0"/>
                <a:ea typeface="Jost" pitchFamily="2" charset="0"/>
                <a:cs typeface="Poppins Medium" panose="00000600000000000000" pitchFamily="2" charset="0"/>
              </a:rPr>
              <a:t>Overview of Climatic Challenges in the Bahamas</a:t>
            </a:r>
            <a:endParaRPr lang="en-US" sz="3600" dirty="0">
              <a:solidFill>
                <a:schemeClr val="accent5">
                  <a:lumMod val="50000"/>
                </a:schemeClr>
              </a:solidFill>
              <a:latin typeface="Arial Narrow" panose="020B0606020202030204" pitchFamily="34" charset="0"/>
              <a:ea typeface="Jost" pitchFamily="2" charset="0"/>
              <a:cs typeface="Poppins Medium" panose="00000600000000000000" pitchFamily="2" charset="0"/>
            </a:endParaRPr>
          </a:p>
        </p:txBody>
      </p:sp>
    </p:spTree>
    <p:extLst>
      <p:ext uri="{BB962C8B-B14F-4D97-AF65-F5344CB8AC3E}">
        <p14:creationId xmlns:p14="http://schemas.microsoft.com/office/powerpoint/2010/main" val="21075153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4055752284"/>
              </p:ext>
            </p:extLst>
          </p:nvPr>
        </p:nvGraphicFramePr>
        <p:xfrm>
          <a:off x="302510" y="1191170"/>
          <a:ext cx="11443854" cy="509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840187" y="540891"/>
            <a:ext cx="10511625" cy="769441"/>
          </a:xfrm>
          <a:prstGeom prst="rect">
            <a:avLst/>
          </a:prstGeom>
        </p:spPr>
        <p:txBody>
          <a:bodyPr wrap="square">
            <a:spAutoFit/>
          </a:bodyPr>
          <a:lstStyle/>
          <a:p>
            <a:pPr algn="ctr"/>
            <a:r>
              <a:rPr lang="en-US" sz="4400" dirty="0">
                <a:solidFill>
                  <a:schemeClr val="accent5">
                    <a:lumMod val="50000"/>
                  </a:schemeClr>
                </a:solidFill>
              </a:rPr>
              <a:t>Literature review</a:t>
            </a:r>
          </a:p>
        </p:txBody>
      </p:sp>
    </p:spTree>
    <p:extLst>
      <p:ext uri="{BB962C8B-B14F-4D97-AF65-F5344CB8AC3E}">
        <p14:creationId xmlns:p14="http://schemas.microsoft.com/office/powerpoint/2010/main" val="33443164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03352" y="1190316"/>
            <a:ext cx="6739170" cy="5078313"/>
          </a:xfrm>
          <a:prstGeom prst="rect">
            <a:avLst/>
          </a:prstGeom>
          <a:noFill/>
        </p:spPr>
        <p:txBody>
          <a:bodyPr wrap="square" rtlCol="0">
            <a:spAutoFit/>
          </a:bodyPr>
          <a:lstStyle/>
          <a:p>
            <a:pPr marL="285750" indent="-285750" algn="just">
              <a:buFont typeface="Arial" panose="020B0604020202020204" pitchFamily="34" charset="0"/>
              <a:buChar char="•"/>
            </a:pPr>
            <a:r>
              <a:rPr lang="en-GB" dirty="0">
                <a:solidFill>
                  <a:schemeClr val="accent5">
                    <a:lumMod val="50000"/>
                  </a:schemeClr>
                </a:solidFill>
                <a:latin typeface="Arial Narrow" panose="020B0606020202030204" pitchFamily="34" charset="0"/>
              </a:rPr>
              <a:t>The study was approached in </a:t>
            </a:r>
            <a:r>
              <a:rPr lang="en-GB" dirty="0" smtClean="0">
                <a:solidFill>
                  <a:schemeClr val="accent5">
                    <a:lumMod val="50000"/>
                  </a:schemeClr>
                </a:solidFill>
                <a:latin typeface="Arial Narrow" panose="020B0606020202030204" pitchFamily="34" charset="0"/>
              </a:rPr>
              <a:t>three </a:t>
            </a:r>
            <a:r>
              <a:rPr lang="en-GB" dirty="0">
                <a:solidFill>
                  <a:schemeClr val="accent5">
                    <a:lumMod val="50000"/>
                  </a:schemeClr>
                </a:solidFill>
                <a:latin typeface="Arial Narrow" panose="020B0606020202030204" pitchFamily="34" charset="0"/>
              </a:rPr>
              <a:t>parts; the first is to estimate the impact of a climate shock on the supply of credit; the second part is to estimate the impact of a climate shock on borrowers’ ability to </a:t>
            </a:r>
            <a:r>
              <a:rPr lang="en-GB" dirty="0" smtClean="0">
                <a:solidFill>
                  <a:schemeClr val="accent5">
                    <a:lumMod val="50000"/>
                  </a:schemeClr>
                </a:solidFill>
                <a:latin typeface="Arial Narrow" panose="020B0606020202030204" pitchFamily="34" charset="0"/>
              </a:rPr>
              <a:t>repay; the third part is to estimate future impact of climatic shocks on overall GDP</a:t>
            </a:r>
            <a:endParaRPr lang="en-GB" dirty="0">
              <a:solidFill>
                <a:schemeClr val="accent5">
                  <a:lumMod val="50000"/>
                </a:schemeClr>
              </a:solidFill>
              <a:latin typeface="Arial Narrow" panose="020B0606020202030204" pitchFamily="34" charset="0"/>
            </a:endParaRPr>
          </a:p>
          <a:p>
            <a:pPr marL="285750" indent="-285750" algn="just">
              <a:buFont typeface="Arial" panose="020B0604020202020204" pitchFamily="34" charset="0"/>
              <a:buChar char="•"/>
            </a:pPr>
            <a:r>
              <a:rPr lang="en-GB" dirty="0">
                <a:solidFill>
                  <a:schemeClr val="accent5">
                    <a:lumMod val="50000"/>
                  </a:schemeClr>
                </a:solidFill>
                <a:latin typeface="Arial Narrow" panose="020B0606020202030204" pitchFamily="34" charset="0"/>
              </a:rPr>
              <a:t>For Part I, using the approach Li et al (2022) took, the University of Notre Dame’s Global Adaptation Index (ND Gains) for the period 1995 – 2021 was used as a proxy for climate risk, or the frequency at which hurricanes will occur.</a:t>
            </a:r>
          </a:p>
          <a:p>
            <a:pPr marL="285750" indent="-285750" algn="just">
              <a:buFont typeface="Arial" panose="020B0604020202020204" pitchFamily="34" charset="0"/>
              <a:buChar char="•"/>
            </a:pPr>
            <a:r>
              <a:rPr lang="en-GB" dirty="0">
                <a:solidFill>
                  <a:schemeClr val="accent5">
                    <a:lumMod val="50000"/>
                  </a:schemeClr>
                </a:solidFill>
                <a:latin typeface="Arial Narrow" panose="020B0606020202030204" pitchFamily="34" charset="0"/>
              </a:rPr>
              <a:t>A category index was developed for The Bahamas, as a proxy for the intensity of a climate shock posed by a hurricane. The intensity of hurricanes was weight vis-à-vis their occurrence over the period 2000 – 2021 using 2004 as the base year. </a:t>
            </a:r>
          </a:p>
          <a:p>
            <a:pPr marL="285750" indent="-285750" algn="just">
              <a:buFont typeface="Arial" panose="020B0604020202020204" pitchFamily="34" charset="0"/>
              <a:buChar char="•"/>
            </a:pPr>
            <a:r>
              <a:rPr lang="en-GB" dirty="0">
                <a:solidFill>
                  <a:schemeClr val="accent5">
                    <a:lumMod val="50000"/>
                  </a:schemeClr>
                </a:solidFill>
                <a:latin typeface="Arial Narrow" panose="020B0606020202030204" pitchFamily="34" charset="0"/>
              </a:rPr>
              <a:t>An OLS regression was used to estimate the impact of these two indices on total private sector credit. </a:t>
            </a:r>
          </a:p>
          <a:p>
            <a:pPr marL="285750" indent="-285750" algn="just">
              <a:buFont typeface="Arial" panose="020B0604020202020204" pitchFamily="34" charset="0"/>
              <a:buChar char="•"/>
            </a:pPr>
            <a:r>
              <a:rPr lang="en-GB" dirty="0">
                <a:solidFill>
                  <a:schemeClr val="accent5">
                    <a:lumMod val="50000"/>
                  </a:schemeClr>
                </a:solidFill>
                <a:latin typeface="Arial Narrow" panose="020B0606020202030204" pitchFamily="34" charset="0"/>
              </a:rPr>
              <a:t>For Part II, </a:t>
            </a:r>
            <a:r>
              <a:rPr lang="en-GB" dirty="0" err="1">
                <a:solidFill>
                  <a:schemeClr val="accent5">
                    <a:lumMod val="50000"/>
                  </a:schemeClr>
                </a:solidFill>
                <a:latin typeface="Arial Narrow" panose="020B0606020202030204" pitchFamily="34" charset="0"/>
              </a:rPr>
              <a:t>Serwa</a:t>
            </a:r>
            <a:r>
              <a:rPr lang="en-GB" dirty="0">
                <a:solidFill>
                  <a:schemeClr val="accent5">
                    <a:lumMod val="50000"/>
                  </a:schemeClr>
                </a:solidFill>
                <a:latin typeface="Arial Narrow" panose="020B0606020202030204" pitchFamily="34" charset="0"/>
              </a:rPr>
              <a:t> (2016) was used to calibrate the default rate for The Bahamas, and then regressed against real Gross Domestic Product (GDP</a:t>
            </a:r>
            <a:r>
              <a:rPr lang="en-GB" dirty="0" smtClean="0">
                <a:solidFill>
                  <a:schemeClr val="accent5">
                    <a:lumMod val="50000"/>
                  </a:schemeClr>
                </a:solidFill>
                <a:latin typeface="Arial Narrow" panose="020B0606020202030204" pitchFamily="34" charset="0"/>
              </a:rPr>
              <a:t>).</a:t>
            </a:r>
            <a:endParaRPr lang="en-AU" dirty="0" smtClean="0">
              <a:solidFill>
                <a:schemeClr val="accent5">
                  <a:lumMod val="50000"/>
                </a:schemeClr>
              </a:solidFill>
              <a:latin typeface="Arial Narrow" panose="020B0606020202030204" pitchFamily="34" charset="0"/>
            </a:endParaRPr>
          </a:p>
          <a:p>
            <a:pPr marL="285750" indent="-285750" algn="just">
              <a:buFont typeface="Arial" panose="020B0604020202020204" pitchFamily="34" charset="0"/>
              <a:buChar char="•"/>
            </a:pPr>
            <a:r>
              <a:rPr lang="en-ID" dirty="0" smtClean="0">
                <a:solidFill>
                  <a:schemeClr val="accent5">
                    <a:lumMod val="50000"/>
                  </a:schemeClr>
                </a:solidFill>
                <a:latin typeface="Arial Narrow" panose="020B0606020202030204" pitchFamily="34" charset="0"/>
                <a:ea typeface="Jost" pitchFamily="2" charset="0"/>
                <a:cs typeface="Open Sans" panose="020B0606030504020204" pitchFamily="34" charset="0"/>
              </a:rPr>
              <a:t>For part III, a heat index was used to estimate the size of the impact of a climatic shock on GDP, as derived by the Michael </a:t>
            </a:r>
            <a:r>
              <a:rPr lang="en-ID" dirty="0" err="1" smtClean="0">
                <a:solidFill>
                  <a:schemeClr val="accent5">
                    <a:lumMod val="50000"/>
                  </a:schemeClr>
                </a:solidFill>
                <a:latin typeface="Arial Narrow" panose="020B0606020202030204" pitchFamily="34" charset="0"/>
                <a:ea typeface="Jost" pitchFamily="2" charset="0"/>
                <a:cs typeface="Open Sans" panose="020B0606030504020204" pitchFamily="34" charset="0"/>
              </a:rPr>
              <a:t>Minn</a:t>
            </a:r>
            <a:r>
              <a:rPr lang="en-ID" dirty="0" smtClean="0">
                <a:solidFill>
                  <a:schemeClr val="accent5">
                    <a:lumMod val="50000"/>
                  </a:schemeClr>
                </a:solidFill>
                <a:latin typeface="Arial Narrow" panose="020B0606020202030204" pitchFamily="34" charset="0"/>
                <a:ea typeface="Jost" pitchFamily="2" charset="0"/>
                <a:cs typeface="Open Sans" panose="020B0606030504020204" pitchFamily="34" charset="0"/>
              </a:rPr>
              <a:t> model.</a:t>
            </a:r>
            <a:endParaRPr lang="en-ID" dirty="0">
              <a:solidFill>
                <a:schemeClr val="accent5">
                  <a:lumMod val="50000"/>
                </a:schemeClr>
              </a:solidFill>
              <a:latin typeface="Arial Narrow" panose="020B0606020202030204" pitchFamily="34" charset="0"/>
              <a:ea typeface="Jost" pitchFamily="2" charset="0"/>
              <a:cs typeface="Open Sans" panose="020B0606030504020204" pitchFamily="34" charset="0"/>
            </a:endParaRPr>
          </a:p>
        </p:txBody>
      </p:sp>
      <p:sp>
        <p:nvSpPr>
          <p:cNvPr id="6" name="TextBox 5"/>
          <p:cNvSpPr txBox="1"/>
          <p:nvPr/>
        </p:nvSpPr>
        <p:spPr>
          <a:xfrm>
            <a:off x="222756" y="431934"/>
            <a:ext cx="6919766" cy="646331"/>
          </a:xfrm>
          <a:prstGeom prst="rect">
            <a:avLst/>
          </a:prstGeom>
          <a:noFill/>
        </p:spPr>
        <p:txBody>
          <a:bodyPr wrap="square" rtlCol="0">
            <a:spAutoFit/>
          </a:bodyPr>
          <a:lstStyle/>
          <a:p>
            <a:pPr algn="ctr"/>
            <a:r>
              <a:rPr lang="en-US" sz="3600" dirty="0" smtClean="0">
                <a:solidFill>
                  <a:srgbClr val="103D62"/>
                </a:solidFill>
                <a:latin typeface="Arial Narrow" panose="020B0606020202030204" pitchFamily="34" charset="0"/>
                <a:ea typeface="Jost" pitchFamily="2" charset="0"/>
                <a:cs typeface="Poppins Medium" panose="00000600000000000000" pitchFamily="2" charset="0"/>
              </a:rPr>
              <a:t>Methodology</a:t>
            </a:r>
            <a:endParaRPr lang="en-US" sz="3600" dirty="0">
              <a:solidFill>
                <a:srgbClr val="E8BC36"/>
              </a:solidFill>
              <a:latin typeface="Arial Narrow" panose="020B0606020202030204" pitchFamily="34" charset="0"/>
              <a:ea typeface="Jost" pitchFamily="2" charset="0"/>
              <a:cs typeface="Poppins Medium" panose="00000600000000000000" pitchFamily="2" charset="0"/>
            </a:endParaRPr>
          </a:p>
        </p:txBody>
      </p:sp>
      <p:pic>
        <p:nvPicPr>
          <p:cNvPr id="4" name="Picture Placeholder 3"/>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36521" r="36521"/>
          <a:stretch>
            <a:fillRect/>
          </a:stretch>
        </p:blipFill>
        <p:spPr>
          <a:xfrm>
            <a:off x="7543800" y="0"/>
            <a:ext cx="4648200" cy="6858000"/>
          </a:xfrm>
        </p:spPr>
      </p:pic>
    </p:spTree>
    <p:extLst>
      <p:ext uri="{BB962C8B-B14F-4D97-AF65-F5344CB8AC3E}">
        <p14:creationId xmlns:p14="http://schemas.microsoft.com/office/powerpoint/2010/main" val="3947305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599885" y="1105287"/>
                <a:ext cx="6739170" cy="5124031"/>
              </a:xfrm>
              <a:prstGeom prst="rect">
                <a:avLst/>
              </a:prstGeom>
              <a:noFill/>
            </p:spPr>
            <p:txBody>
              <a:bodyPr wrap="square" rtlCol="0">
                <a:spAutoFit/>
              </a:bodyPr>
              <a:lstStyle/>
              <a:p>
                <a:r>
                  <a:rPr lang="en-GB" dirty="0" smtClean="0">
                    <a:solidFill>
                      <a:schemeClr val="accent5">
                        <a:lumMod val="50000"/>
                      </a:schemeClr>
                    </a:solidFill>
                    <a:latin typeface="Arial Narrow" panose="020B0606020202030204" pitchFamily="34" charset="0"/>
                  </a:rPr>
                  <a:t>Part I (based on Li et a (2022))</a:t>
                </a:r>
              </a:p>
              <a:p>
                <a:r>
                  <a:rPr lang="en-GB" dirty="0">
                    <a:solidFill>
                      <a:schemeClr val="accent5">
                        <a:lumMod val="50000"/>
                      </a:schemeClr>
                    </a:solidFill>
                    <a:latin typeface="Arial Narrow" panose="020B0606020202030204" pitchFamily="34" charset="0"/>
                  </a:rPr>
                  <a:t>(1) Credit = </a:t>
                </a:r>
                <a14:m>
                  <m:oMath xmlns:m="http://schemas.openxmlformats.org/officeDocument/2006/math">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0</m:t>
                        </m:r>
                      </m:sub>
                    </m:sSub>
                    <m:r>
                      <a:rPr lang="en-GB" i="1">
                        <a:solidFill>
                          <a:schemeClr val="accent5">
                            <a:lumMod val="50000"/>
                          </a:schemeClr>
                        </a:solidFill>
                        <a:latin typeface="Cambria Math" panose="02040503050406030204" pitchFamily="18" charset="0"/>
                      </a:rPr>
                      <m:t>+</m:t>
                    </m:r>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1</m:t>
                        </m:r>
                      </m:sub>
                    </m:sSub>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𝑁𝐷𝐺𝑎𝑖𝑛𝑠</m:t>
                        </m:r>
                      </m:e>
                      <m:sub>
                        <m:r>
                          <a:rPr lang="en-GB" i="1">
                            <a:solidFill>
                              <a:schemeClr val="accent5">
                                <a:lumMod val="50000"/>
                              </a:schemeClr>
                            </a:solidFill>
                            <a:latin typeface="Cambria Math" panose="02040503050406030204" pitchFamily="18" charset="0"/>
                          </a:rPr>
                          <m:t>𝑖𝑡</m:t>
                        </m:r>
                      </m:sub>
                    </m:sSub>
                    <m:r>
                      <a:rPr lang="en-GB" i="1">
                        <a:solidFill>
                          <a:schemeClr val="accent5">
                            <a:lumMod val="50000"/>
                          </a:schemeClr>
                        </a:solidFill>
                        <a:latin typeface="Cambria Math" panose="02040503050406030204" pitchFamily="18" charset="0"/>
                      </a:rPr>
                      <m:t>+</m:t>
                    </m:r>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2 </m:t>
                        </m:r>
                      </m:sub>
                    </m:sSub>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𝐶𝑎𝑡𝐼𝑛𝑑</m:t>
                        </m:r>
                      </m:e>
                      <m:sub>
                        <m:r>
                          <a:rPr lang="en-GB" i="1">
                            <a:solidFill>
                              <a:schemeClr val="accent5">
                                <a:lumMod val="50000"/>
                              </a:schemeClr>
                            </a:solidFill>
                            <a:latin typeface="Cambria Math" panose="02040503050406030204" pitchFamily="18" charset="0"/>
                          </a:rPr>
                          <m:t>𝑖𝑡</m:t>
                        </m:r>
                      </m:sub>
                    </m:sSub>
                    <m:r>
                      <a:rPr lang="en-GB" i="1">
                        <a:solidFill>
                          <a:schemeClr val="accent5">
                            <a:lumMod val="50000"/>
                          </a:schemeClr>
                        </a:solidFill>
                        <a:latin typeface="Cambria Math" panose="02040503050406030204" pitchFamily="18" charset="0"/>
                      </a:rPr>
                      <m:t>+</m:t>
                    </m:r>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3</m:t>
                        </m:r>
                      </m:sub>
                    </m:sSub>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𝐶𝑃𝐼</m:t>
                        </m:r>
                      </m:e>
                      <m:sub>
                        <m:r>
                          <a:rPr lang="en-GB" i="1">
                            <a:solidFill>
                              <a:schemeClr val="accent5">
                                <a:lumMod val="50000"/>
                              </a:schemeClr>
                            </a:solidFill>
                            <a:latin typeface="Cambria Math" panose="02040503050406030204" pitchFamily="18" charset="0"/>
                          </a:rPr>
                          <m:t>𝑖𝑡</m:t>
                        </m:r>
                      </m:sub>
                    </m:sSub>
                    <m:r>
                      <a:rPr lang="en-GB" i="1">
                        <a:solidFill>
                          <a:schemeClr val="accent5">
                            <a:lumMod val="50000"/>
                          </a:schemeClr>
                        </a:solidFill>
                        <a:latin typeface="Cambria Math" panose="02040503050406030204" pitchFamily="18" charset="0"/>
                      </a:rPr>
                      <m:t>+</m:t>
                    </m:r>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4</m:t>
                        </m:r>
                      </m:sub>
                    </m:sSub>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𝐺𝐷𝑃</m:t>
                        </m:r>
                      </m:e>
                      <m:sub>
                        <m:r>
                          <a:rPr lang="en-GB" i="1">
                            <a:solidFill>
                              <a:schemeClr val="accent5">
                                <a:lumMod val="50000"/>
                              </a:schemeClr>
                            </a:solidFill>
                            <a:latin typeface="Cambria Math" panose="02040503050406030204" pitchFamily="18" charset="0"/>
                          </a:rPr>
                          <m:t>𝑖𝑡</m:t>
                        </m:r>
                      </m:sub>
                    </m:sSub>
                    <m:r>
                      <a:rPr lang="en-GB" i="1">
                        <a:solidFill>
                          <a:schemeClr val="accent5">
                            <a:lumMod val="50000"/>
                          </a:schemeClr>
                        </a:solidFill>
                        <a:latin typeface="Cambria Math" panose="02040503050406030204" pitchFamily="18" charset="0"/>
                      </a:rPr>
                      <m:t>+</m:t>
                    </m:r>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5</m:t>
                        </m:r>
                      </m:sub>
                    </m:sSub>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𝑅𝑒𝑡𝑢𝑟𝑛</m:t>
                        </m:r>
                      </m:e>
                      <m:sub>
                        <m:r>
                          <a:rPr lang="en-GB" i="1">
                            <a:solidFill>
                              <a:schemeClr val="accent5">
                                <a:lumMod val="50000"/>
                              </a:schemeClr>
                            </a:solidFill>
                            <a:latin typeface="Cambria Math" panose="02040503050406030204" pitchFamily="18" charset="0"/>
                          </a:rPr>
                          <m:t>𝑖𝑡</m:t>
                        </m:r>
                      </m:sub>
                    </m:sSub>
                    <m:r>
                      <a:rPr lang="en-GB" i="1">
                        <a:solidFill>
                          <a:schemeClr val="accent5">
                            <a:lumMod val="50000"/>
                          </a:schemeClr>
                        </a:solidFill>
                        <a:latin typeface="Cambria Math" panose="02040503050406030204" pitchFamily="18" charset="0"/>
                      </a:rPr>
                      <m:t>+</m:t>
                    </m:r>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6</m:t>
                        </m:r>
                      </m:sub>
                    </m:sSub>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𝑇𝑟𝑎𝑑𝑒</m:t>
                        </m:r>
                      </m:e>
                      <m:sub>
                        <m:r>
                          <a:rPr lang="en-GB" i="1">
                            <a:solidFill>
                              <a:schemeClr val="accent5">
                                <a:lumMod val="50000"/>
                              </a:schemeClr>
                            </a:solidFill>
                            <a:latin typeface="Cambria Math" panose="02040503050406030204" pitchFamily="18" charset="0"/>
                          </a:rPr>
                          <m:t>𝑖𝑡</m:t>
                        </m:r>
                      </m:sub>
                    </m:sSub>
                    <m:r>
                      <a:rPr lang="en-GB" i="1">
                        <a:solidFill>
                          <a:schemeClr val="accent5">
                            <a:lumMod val="50000"/>
                          </a:schemeClr>
                        </a:solidFill>
                        <a:latin typeface="Cambria Math" panose="02040503050406030204" pitchFamily="18" charset="0"/>
                      </a:rPr>
                      <m:t>+ </m:t>
                    </m:r>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7</m:t>
                        </m:r>
                      </m:sub>
                    </m:sSub>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𝐷𝑒𝑝</m:t>
                        </m:r>
                      </m:e>
                      <m:sub>
                        <m:r>
                          <a:rPr lang="en-GB" i="1">
                            <a:solidFill>
                              <a:schemeClr val="accent5">
                                <a:lumMod val="50000"/>
                              </a:schemeClr>
                            </a:solidFill>
                            <a:latin typeface="Cambria Math" panose="02040503050406030204" pitchFamily="18" charset="0"/>
                          </a:rPr>
                          <m:t>𝑖𝑡</m:t>
                        </m:r>
                      </m:sub>
                    </m:sSub>
                  </m:oMath>
                </a14:m>
                <a:endParaRPr lang="en-AU" dirty="0">
                  <a:solidFill>
                    <a:schemeClr val="accent5">
                      <a:lumMod val="50000"/>
                    </a:schemeClr>
                  </a:solidFill>
                  <a:latin typeface="Arial Narrow" panose="020B0606020202030204" pitchFamily="34" charset="0"/>
                </a:endParaRPr>
              </a:p>
              <a:p>
                <a:endParaRPr lang="en-US" dirty="0">
                  <a:solidFill>
                    <a:schemeClr val="accent5">
                      <a:lumMod val="50000"/>
                    </a:schemeClr>
                  </a:solidFill>
                  <a:latin typeface="Arial Narrow" panose="020B0606020202030204" pitchFamily="34" charset="0"/>
                </a:endParaRPr>
              </a:p>
              <a:p>
                <a:r>
                  <a:rPr lang="en-US" dirty="0">
                    <a:solidFill>
                      <a:schemeClr val="accent5">
                        <a:lumMod val="50000"/>
                      </a:schemeClr>
                    </a:solidFill>
                    <a:latin typeface="Arial Narrow" panose="020B0606020202030204" pitchFamily="34" charset="0"/>
                  </a:rPr>
                  <a:t>Part II (based on </a:t>
                </a:r>
                <a:r>
                  <a:rPr lang="en-US" dirty="0" err="1">
                    <a:solidFill>
                      <a:schemeClr val="accent5">
                        <a:lumMod val="50000"/>
                      </a:schemeClr>
                    </a:solidFill>
                    <a:latin typeface="Arial Narrow" panose="020B0606020202030204" pitchFamily="34" charset="0"/>
                  </a:rPr>
                  <a:t>Serwa</a:t>
                </a:r>
                <a:r>
                  <a:rPr lang="en-US" dirty="0">
                    <a:solidFill>
                      <a:schemeClr val="accent5">
                        <a:lumMod val="50000"/>
                      </a:schemeClr>
                    </a:solidFill>
                    <a:latin typeface="Arial Narrow" panose="020B0606020202030204" pitchFamily="34" charset="0"/>
                  </a:rPr>
                  <a:t> (2016))</a:t>
                </a:r>
                <a:endParaRPr lang="en-AU" dirty="0">
                  <a:solidFill>
                    <a:schemeClr val="accent5">
                      <a:lumMod val="50000"/>
                    </a:schemeClr>
                  </a:solidFill>
                  <a:latin typeface="Arial Narrow" panose="020B0606020202030204" pitchFamily="34" charset="0"/>
                </a:endParaRPr>
              </a:p>
              <a:p>
                <a:r>
                  <a:rPr lang="en-US" dirty="0">
                    <a:solidFill>
                      <a:schemeClr val="accent5">
                        <a:lumMod val="50000"/>
                      </a:schemeClr>
                    </a:solidFill>
                    <a:latin typeface="Arial Narrow" panose="020B0606020202030204" pitchFamily="34" charset="0"/>
                  </a:rPr>
                  <a:t>(2) </a:t>
                </a:r>
                <a:r>
                  <a:rPr lang="en-GB" dirty="0">
                    <a:solidFill>
                      <a:schemeClr val="accent5">
                        <a:lumMod val="50000"/>
                      </a:schemeClr>
                    </a:solidFill>
                    <a:latin typeface="Arial Narrow" panose="020B0606020202030204" pitchFamily="34" charset="0"/>
                  </a:rPr>
                  <a:t>Real GDP = </a:t>
                </a:r>
                <a14:m>
                  <m:oMath xmlns:m="http://schemas.openxmlformats.org/officeDocument/2006/math">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0</m:t>
                        </m:r>
                      </m:sub>
                    </m:sSub>
                    <m:r>
                      <a:rPr lang="en-GB" i="1">
                        <a:solidFill>
                          <a:schemeClr val="accent5">
                            <a:lumMod val="50000"/>
                          </a:schemeClr>
                        </a:solidFill>
                        <a:latin typeface="Cambria Math" panose="02040503050406030204" pitchFamily="18" charset="0"/>
                      </a:rPr>
                      <m:t>+</m:t>
                    </m:r>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1</m:t>
                        </m:r>
                      </m:sub>
                    </m:sSub>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𝑑𝑒𝑓𝑎𝑢𝑙𝑡</m:t>
                        </m:r>
                        <m:r>
                          <a:rPr lang="en-GB" i="1">
                            <a:solidFill>
                              <a:schemeClr val="accent5">
                                <a:lumMod val="50000"/>
                              </a:schemeClr>
                            </a:solidFill>
                            <a:latin typeface="Cambria Math" panose="02040503050406030204" pitchFamily="18" charset="0"/>
                          </a:rPr>
                          <m:t> </m:t>
                        </m:r>
                        <m:r>
                          <a:rPr lang="en-GB" i="1">
                            <a:solidFill>
                              <a:schemeClr val="accent5">
                                <a:lumMod val="50000"/>
                              </a:schemeClr>
                            </a:solidFill>
                            <a:latin typeface="Cambria Math" panose="02040503050406030204" pitchFamily="18" charset="0"/>
                          </a:rPr>
                          <m:t>𝑟𝑎𝑡𝑒</m:t>
                        </m:r>
                      </m:e>
                      <m:sub>
                        <m:r>
                          <a:rPr lang="en-GB" i="1">
                            <a:solidFill>
                              <a:schemeClr val="accent5">
                                <a:lumMod val="50000"/>
                              </a:schemeClr>
                            </a:solidFill>
                            <a:latin typeface="Cambria Math" panose="02040503050406030204" pitchFamily="18" charset="0"/>
                          </a:rPr>
                          <m:t>𝑖𝑡</m:t>
                        </m:r>
                      </m:sub>
                    </m:sSub>
                    <m:r>
                      <a:rPr lang="en-GB" i="1">
                        <a:solidFill>
                          <a:schemeClr val="accent5">
                            <a:lumMod val="50000"/>
                          </a:schemeClr>
                        </a:solidFill>
                        <a:latin typeface="Cambria Math" panose="02040503050406030204" pitchFamily="18" charset="0"/>
                      </a:rPr>
                      <m:t>+</m:t>
                    </m:r>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2 </m:t>
                        </m:r>
                      </m:sub>
                    </m:sSub>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𝑟𝐺𝐷𝑃</m:t>
                        </m:r>
                        <m:r>
                          <a:rPr lang="en-GB" i="1">
                            <a:solidFill>
                              <a:schemeClr val="accent5">
                                <a:lumMod val="50000"/>
                              </a:schemeClr>
                            </a:solidFill>
                            <a:latin typeface="Cambria Math" panose="02040503050406030204" pitchFamily="18" charset="0"/>
                          </a:rPr>
                          <m:t>2</m:t>
                        </m:r>
                      </m:e>
                      <m:sub>
                        <m:r>
                          <a:rPr lang="en-GB" i="1">
                            <a:solidFill>
                              <a:schemeClr val="accent5">
                                <a:lumMod val="50000"/>
                              </a:schemeClr>
                            </a:solidFill>
                            <a:latin typeface="Cambria Math" panose="02040503050406030204" pitchFamily="18" charset="0"/>
                          </a:rPr>
                          <m:t>𝑖𝑡</m:t>
                        </m:r>
                      </m:sub>
                    </m:sSub>
                  </m:oMath>
                </a14:m>
                <a:endParaRPr lang="en-AU" dirty="0">
                  <a:solidFill>
                    <a:schemeClr val="accent5">
                      <a:lumMod val="50000"/>
                    </a:schemeClr>
                  </a:solidFill>
                  <a:latin typeface="Arial Narrow" panose="020B0606020202030204" pitchFamily="34" charset="0"/>
                </a:endParaRPr>
              </a:p>
              <a:p>
                <a:r>
                  <a:rPr lang="en-US" dirty="0">
                    <a:solidFill>
                      <a:schemeClr val="accent5">
                        <a:lumMod val="50000"/>
                      </a:schemeClr>
                    </a:solidFill>
                    <a:latin typeface="Arial Narrow" panose="020B0606020202030204" pitchFamily="34" charset="0"/>
                  </a:rPr>
                  <a:t>(3) </a:t>
                </a:r>
                <a:r>
                  <a:rPr lang="en-GB" dirty="0">
                    <a:solidFill>
                      <a:schemeClr val="accent5">
                        <a:lumMod val="50000"/>
                      </a:schemeClr>
                    </a:solidFill>
                    <a:latin typeface="Arial Narrow" panose="020B0606020202030204" pitchFamily="34" charset="0"/>
                  </a:rPr>
                  <a:t>Real GDP = </a:t>
                </a:r>
                <a14:m>
                  <m:oMath xmlns:m="http://schemas.openxmlformats.org/officeDocument/2006/math">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0</m:t>
                        </m:r>
                      </m:sub>
                    </m:sSub>
                    <m:r>
                      <a:rPr lang="en-GB" i="1">
                        <a:solidFill>
                          <a:schemeClr val="accent5">
                            <a:lumMod val="50000"/>
                          </a:schemeClr>
                        </a:solidFill>
                        <a:latin typeface="Cambria Math" panose="02040503050406030204" pitchFamily="18" charset="0"/>
                      </a:rPr>
                      <m:t>+</m:t>
                    </m:r>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1</m:t>
                        </m:r>
                      </m:sub>
                    </m:sSub>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𝑑𝑒𝑓𝑎𝑢𝑙𝑡</m:t>
                        </m:r>
                        <m:r>
                          <a:rPr lang="en-GB" i="1">
                            <a:solidFill>
                              <a:schemeClr val="accent5">
                                <a:lumMod val="50000"/>
                              </a:schemeClr>
                            </a:solidFill>
                            <a:latin typeface="Cambria Math" panose="02040503050406030204" pitchFamily="18" charset="0"/>
                          </a:rPr>
                          <m:t> </m:t>
                        </m:r>
                        <m:r>
                          <a:rPr lang="en-GB" i="1">
                            <a:solidFill>
                              <a:schemeClr val="accent5">
                                <a:lumMod val="50000"/>
                              </a:schemeClr>
                            </a:solidFill>
                            <a:latin typeface="Cambria Math" panose="02040503050406030204" pitchFamily="18" charset="0"/>
                          </a:rPr>
                          <m:t>𝑟𝑎𝑡𝑒</m:t>
                        </m:r>
                      </m:e>
                      <m:sub>
                        <m:r>
                          <a:rPr lang="en-GB" i="1">
                            <a:solidFill>
                              <a:schemeClr val="accent5">
                                <a:lumMod val="50000"/>
                              </a:schemeClr>
                            </a:solidFill>
                            <a:latin typeface="Cambria Math" panose="02040503050406030204" pitchFamily="18" charset="0"/>
                          </a:rPr>
                          <m:t>𝑖𝑡</m:t>
                        </m:r>
                      </m:sub>
                    </m:sSub>
                    <m:r>
                      <a:rPr lang="en-GB" i="1">
                        <a:solidFill>
                          <a:schemeClr val="accent5">
                            <a:lumMod val="50000"/>
                          </a:schemeClr>
                        </a:solidFill>
                        <a:latin typeface="Cambria Math" panose="02040503050406030204" pitchFamily="18" charset="0"/>
                      </a:rPr>
                      <m:t>+</m:t>
                    </m:r>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𝛽</m:t>
                        </m:r>
                      </m:e>
                      <m:sub>
                        <m:r>
                          <a:rPr lang="en-GB" i="1">
                            <a:solidFill>
                              <a:schemeClr val="accent5">
                                <a:lumMod val="50000"/>
                              </a:schemeClr>
                            </a:solidFill>
                            <a:latin typeface="Cambria Math" panose="02040503050406030204" pitchFamily="18" charset="0"/>
                          </a:rPr>
                          <m:t>2 </m:t>
                        </m:r>
                      </m:sub>
                    </m:sSub>
                    <m:sSub>
                      <m:sSubPr>
                        <m:ctrlPr>
                          <a:rPr lang="en-AU" i="1">
                            <a:solidFill>
                              <a:schemeClr val="accent5">
                                <a:lumMod val="50000"/>
                              </a:schemeClr>
                            </a:solidFill>
                            <a:latin typeface="Cambria Math" panose="02040503050406030204" pitchFamily="18" charset="0"/>
                          </a:rPr>
                        </m:ctrlPr>
                      </m:sSubPr>
                      <m:e>
                        <m:r>
                          <a:rPr lang="en-GB" i="1">
                            <a:solidFill>
                              <a:schemeClr val="accent5">
                                <a:lumMod val="50000"/>
                              </a:schemeClr>
                            </a:solidFill>
                            <a:latin typeface="Cambria Math" panose="02040503050406030204" pitchFamily="18" charset="0"/>
                          </a:rPr>
                          <m:t>𝑑𝑒𝑓𝑎𝑢𝑙𝑡</m:t>
                        </m:r>
                        <m:r>
                          <a:rPr lang="en-GB" i="1">
                            <a:solidFill>
                              <a:schemeClr val="accent5">
                                <a:lumMod val="50000"/>
                              </a:schemeClr>
                            </a:solidFill>
                            <a:latin typeface="Cambria Math" panose="02040503050406030204" pitchFamily="18" charset="0"/>
                          </a:rPr>
                          <m:t> </m:t>
                        </m:r>
                        <m:r>
                          <a:rPr lang="en-GB" i="1">
                            <a:solidFill>
                              <a:schemeClr val="accent5">
                                <a:lumMod val="50000"/>
                              </a:schemeClr>
                            </a:solidFill>
                            <a:latin typeface="Cambria Math" panose="02040503050406030204" pitchFamily="18" charset="0"/>
                          </a:rPr>
                          <m:t>𝑟𝑎𝑡𝑒</m:t>
                        </m:r>
                        <m:r>
                          <a:rPr lang="en-GB" i="1">
                            <a:solidFill>
                              <a:schemeClr val="accent5">
                                <a:lumMod val="50000"/>
                              </a:schemeClr>
                            </a:solidFill>
                            <a:latin typeface="Cambria Math" panose="02040503050406030204" pitchFamily="18" charset="0"/>
                          </a:rPr>
                          <m:t>2</m:t>
                        </m:r>
                      </m:e>
                      <m:sub>
                        <m:r>
                          <a:rPr lang="en-GB" i="1">
                            <a:solidFill>
                              <a:schemeClr val="accent5">
                                <a:lumMod val="50000"/>
                              </a:schemeClr>
                            </a:solidFill>
                            <a:latin typeface="Cambria Math" panose="02040503050406030204" pitchFamily="18" charset="0"/>
                          </a:rPr>
                          <m:t>𝑖𝑡</m:t>
                        </m:r>
                      </m:sub>
                    </m:sSub>
                  </m:oMath>
                </a14:m>
                <a:endParaRPr lang="en-US" dirty="0">
                  <a:solidFill>
                    <a:schemeClr val="accent5">
                      <a:lumMod val="50000"/>
                    </a:schemeClr>
                  </a:solidFill>
                  <a:latin typeface="Arial Narrow" panose="020B0606020202030204" pitchFamily="34" charset="0"/>
                </a:endParaRPr>
              </a:p>
              <a:p>
                <a:endParaRPr lang="en-US" dirty="0" smtClean="0">
                  <a:solidFill>
                    <a:schemeClr val="accent5">
                      <a:lumMod val="50000"/>
                    </a:schemeClr>
                  </a:solidFill>
                  <a:latin typeface="Arial Narrow" panose="020B0606020202030204" pitchFamily="34" charset="0"/>
                </a:endParaRPr>
              </a:p>
              <a:p>
                <a:r>
                  <a:rPr lang="en-US" dirty="0" smtClean="0">
                    <a:solidFill>
                      <a:schemeClr val="accent5">
                        <a:lumMod val="50000"/>
                      </a:schemeClr>
                    </a:solidFill>
                    <a:latin typeface="Arial Narrow" panose="020B0606020202030204" pitchFamily="34" charset="0"/>
                  </a:rPr>
                  <a:t>Part III,</a:t>
                </a:r>
              </a:p>
              <a:p>
                <a:r>
                  <a:rPr lang="en-US" dirty="0" smtClean="0">
                    <a:solidFill>
                      <a:schemeClr val="accent5">
                        <a:lumMod val="50000"/>
                      </a:schemeClr>
                    </a:solidFill>
                    <a:latin typeface="Arial Narrow" panose="020B0606020202030204" pitchFamily="34" charset="0"/>
                  </a:rPr>
                  <a:t>Based on authors calculations, a GDP forecast for 2024 – 2028 is developed, using the weighted average of impact by island, based on the heat index. </a:t>
                </a:r>
              </a:p>
              <a:p>
                <a:endParaRPr lang="en-US" dirty="0">
                  <a:solidFill>
                    <a:schemeClr val="accent5">
                      <a:lumMod val="50000"/>
                    </a:schemeClr>
                  </a:solidFill>
                  <a:latin typeface="Arial Narrow" panose="020B0606020202030204" pitchFamily="34" charset="0"/>
                </a:endParaRPr>
              </a:p>
              <a:p>
                <a:pPr algn="just"/>
                <a:r>
                  <a:rPr lang="en-US" dirty="0">
                    <a:solidFill>
                      <a:schemeClr val="accent5">
                        <a:lumMod val="50000"/>
                      </a:schemeClr>
                    </a:solidFill>
                    <a:latin typeface="Arial Narrow" panose="020B0606020202030204" pitchFamily="34" charset="0"/>
                  </a:rPr>
                  <a:t>For robustness checks, a series of tests were conduced for </a:t>
                </a:r>
                <a:r>
                  <a:rPr lang="en-US" dirty="0" err="1">
                    <a:solidFill>
                      <a:schemeClr val="accent5">
                        <a:lumMod val="50000"/>
                      </a:schemeClr>
                    </a:solidFill>
                    <a:latin typeface="Arial Narrow" panose="020B0606020202030204" pitchFamily="34" charset="0"/>
                  </a:rPr>
                  <a:t>endogeneity</a:t>
                </a:r>
                <a:r>
                  <a:rPr lang="en-US" dirty="0">
                    <a:solidFill>
                      <a:schemeClr val="accent5">
                        <a:lumMod val="50000"/>
                      </a:schemeClr>
                    </a:solidFill>
                    <a:latin typeface="Arial Narrow" panose="020B0606020202030204" pitchFamily="34" charset="0"/>
                  </a:rPr>
                  <a:t>, </a:t>
                </a:r>
                <a:r>
                  <a:rPr lang="en-US" dirty="0" err="1">
                    <a:solidFill>
                      <a:schemeClr val="accent5">
                        <a:lumMod val="50000"/>
                      </a:schemeClr>
                    </a:solidFill>
                    <a:latin typeface="Arial Narrow" panose="020B0606020202030204" pitchFamily="34" charset="0"/>
                  </a:rPr>
                  <a:t>multicollinearity</a:t>
                </a:r>
                <a:r>
                  <a:rPr lang="en-US" dirty="0">
                    <a:solidFill>
                      <a:schemeClr val="accent5">
                        <a:lumMod val="50000"/>
                      </a:schemeClr>
                    </a:solidFill>
                    <a:latin typeface="Arial Narrow" panose="020B0606020202030204" pitchFamily="34" charset="0"/>
                  </a:rPr>
                  <a:t> and heterogeneity. The Johansen </a:t>
                </a:r>
                <a:r>
                  <a:rPr lang="en-US" dirty="0" err="1">
                    <a:solidFill>
                      <a:schemeClr val="accent5">
                        <a:lumMod val="50000"/>
                      </a:schemeClr>
                    </a:solidFill>
                    <a:latin typeface="Arial Narrow" panose="020B0606020202030204" pitchFamily="34" charset="0"/>
                  </a:rPr>
                  <a:t>Cointegration</a:t>
                </a:r>
                <a:r>
                  <a:rPr lang="en-US" dirty="0">
                    <a:solidFill>
                      <a:schemeClr val="accent5">
                        <a:lumMod val="50000"/>
                      </a:schemeClr>
                    </a:solidFill>
                    <a:latin typeface="Arial Narrow" panose="020B0606020202030204" pitchFamily="34" charset="0"/>
                  </a:rPr>
                  <a:t> test for stationarity was conducted, and an Augmented Dicky-Fuller test to autocorrelation. There was no autocorrelation among the variables and the variables were stationary. </a:t>
                </a:r>
                <a:endParaRPr lang="en-AU" dirty="0">
                  <a:solidFill>
                    <a:schemeClr val="accent5">
                      <a:lumMod val="50000"/>
                    </a:schemeClr>
                  </a:solidFill>
                  <a:latin typeface="Arial Narrow" panose="020B0606020202030204" pitchFamily="34" charset="0"/>
                </a:endParaRPr>
              </a:p>
              <a:p>
                <a:pPr marL="171450" indent="-171450">
                  <a:lnSpc>
                    <a:spcPct val="150000"/>
                  </a:lnSpc>
                  <a:buFont typeface="Arial" panose="020B0604020202020204" pitchFamily="34" charset="0"/>
                  <a:buChar char="•"/>
                </a:pPr>
                <a:endParaRPr lang="en-ID" sz="1600" dirty="0">
                  <a:solidFill>
                    <a:schemeClr val="tx1">
                      <a:lumMod val="75000"/>
                      <a:lumOff val="25000"/>
                    </a:schemeClr>
                  </a:solidFill>
                  <a:latin typeface="Arial Narrow" panose="020B0606020202030204" pitchFamily="34" charset="0"/>
                  <a:ea typeface="Jost" pitchFamily="2" charset="0"/>
                  <a:cs typeface="Open Sans" panose="020B0606030504020204"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99885" y="1105287"/>
                <a:ext cx="6739170" cy="5124031"/>
              </a:xfrm>
              <a:prstGeom prst="rect">
                <a:avLst/>
              </a:prstGeom>
              <a:blipFill>
                <a:blip r:embed="rId3"/>
                <a:stretch>
                  <a:fillRect l="-723" t="-476" r="-723"/>
                </a:stretch>
              </a:blipFill>
            </p:spPr>
            <p:txBody>
              <a:bodyPr/>
              <a:lstStyle/>
              <a:p>
                <a:r>
                  <a:rPr lang="en-US">
                    <a:noFill/>
                  </a:rPr>
                  <a:t> </a:t>
                </a:r>
              </a:p>
            </p:txBody>
          </p:sp>
        </mc:Fallback>
      </mc:AlternateContent>
      <p:sp>
        <p:nvSpPr>
          <p:cNvPr id="6" name="TextBox 5"/>
          <p:cNvSpPr txBox="1"/>
          <p:nvPr/>
        </p:nvSpPr>
        <p:spPr>
          <a:xfrm>
            <a:off x="1103100" y="345203"/>
            <a:ext cx="5489282" cy="646331"/>
          </a:xfrm>
          <a:prstGeom prst="rect">
            <a:avLst/>
          </a:prstGeom>
          <a:noFill/>
        </p:spPr>
        <p:txBody>
          <a:bodyPr wrap="square" rtlCol="0">
            <a:spAutoFit/>
          </a:bodyPr>
          <a:lstStyle/>
          <a:p>
            <a:pPr algn="ctr"/>
            <a:r>
              <a:rPr lang="en-US" sz="3600" dirty="0" smtClean="0">
                <a:solidFill>
                  <a:srgbClr val="103D62"/>
                </a:solidFill>
                <a:latin typeface="Arial Narrow" panose="020B0606020202030204" pitchFamily="34" charset="0"/>
                <a:ea typeface="Jost" pitchFamily="2" charset="0"/>
                <a:cs typeface="Poppins Medium" panose="00000600000000000000" pitchFamily="2" charset="0"/>
              </a:rPr>
              <a:t>Methodology</a:t>
            </a:r>
            <a:endParaRPr lang="en-US" sz="3600" dirty="0">
              <a:solidFill>
                <a:srgbClr val="E8BC36"/>
              </a:solidFill>
              <a:latin typeface="Arial Narrow" panose="020B0606020202030204" pitchFamily="34" charset="0"/>
              <a:ea typeface="Jost" pitchFamily="2" charset="0"/>
              <a:cs typeface="Poppins Medium" panose="00000600000000000000" pitchFamily="2" charset="0"/>
            </a:endParaRPr>
          </a:p>
        </p:txBody>
      </p:sp>
      <p:pic>
        <p:nvPicPr>
          <p:cNvPr id="4" name="Picture Placeholder 3"/>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l="36521" r="36521"/>
          <a:stretch>
            <a:fillRect/>
          </a:stretch>
        </p:blipFill>
        <p:spPr/>
      </p:pic>
    </p:spTree>
    <p:extLst>
      <p:ext uri="{BB962C8B-B14F-4D97-AF65-F5344CB8AC3E}">
        <p14:creationId xmlns:p14="http://schemas.microsoft.com/office/powerpoint/2010/main" val="13501785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78674" y="504230"/>
            <a:ext cx="5489282" cy="646331"/>
          </a:xfrm>
          <a:prstGeom prst="rect">
            <a:avLst/>
          </a:prstGeom>
          <a:noFill/>
        </p:spPr>
        <p:txBody>
          <a:bodyPr wrap="square" rtlCol="0">
            <a:spAutoFit/>
          </a:bodyPr>
          <a:lstStyle/>
          <a:p>
            <a:pPr algn="ctr"/>
            <a:r>
              <a:rPr lang="en-US" sz="3600" dirty="0" smtClean="0">
                <a:solidFill>
                  <a:srgbClr val="103D62"/>
                </a:solidFill>
                <a:latin typeface="Arial Narrow" panose="020B0606020202030204" pitchFamily="34" charset="0"/>
                <a:ea typeface="Jost" pitchFamily="2" charset="0"/>
                <a:cs typeface="Poppins Medium" panose="00000600000000000000" pitchFamily="2" charset="0"/>
              </a:rPr>
              <a:t>Results</a:t>
            </a:r>
            <a:endParaRPr lang="en-US" sz="3600" dirty="0">
              <a:solidFill>
                <a:srgbClr val="E8BC36"/>
              </a:solidFill>
              <a:latin typeface="Arial Narrow" panose="020B0606020202030204" pitchFamily="34" charset="0"/>
              <a:ea typeface="Jost" pitchFamily="2" charset="0"/>
              <a:cs typeface="Poppins Medium" panose="00000600000000000000" pitchFamily="2" charset="0"/>
            </a:endParaRPr>
          </a:p>
        </p:txBody>
      </p:sp>
      <p:pic>
        <p:nvPicPr>
          <p:cNvPr id="7" name="Content Placeholder 4"/>
          <p:cNvPicPr>
            <a:picLocks/>
          </p:cNvPicPr>
          <p:nvPr/>
        </p:nvPicPr>
        <p:blipFill>
          <a:blip r:embed="rId2">
            <a:extLst>
              <a:ext uri="{28A0092B-C50C-407E-A947-70E740481C1C}">
                <a14:useLocalDpi xmlns:a14="http://schemas.microsoft.com/office/drawing/2010/main" val="0"/>
              </a:ext>
            </a:extLst>
          </a:blip>
          <a:stretch>
            <a:fillRect/>
          </a:stretch>
        </p:blipFill>
        <p:spPr>
          <a:xfrm>
            <a:off x="473037" y="2162756"/>
            <a:ext cx="5186784" cy="4285342"/>
          </a:xfrm>
          <a:prstGeom prst="rect">
            <a:avLst/>
          </a:prstGeom>
        </p:spPr>
      </p:pic>
      <p:sp>
        <p:nvSpPr>
          <p:cNvPr id="8" name="TextBox 7"/>
          <p:cNvSpPr txBox="1"/>
          <p:nvPr/>
        </p:nvSpPr>
        <p:spPr>
          <a:xfrm>
            <a:off x="5793680" y="2226365"/>
            <a:ext cx="5681955" cy="4329519"/>
          </a:xfrm>
          <a:prstGeom prst="rect">
            <a:avLst/>
          </a:prstGeom>
        </p:spPr>
        <p:txBody>
          <a:bodyPr vert="horz" lIns="91440" tIns="45720" rIns="91440" bIns="45720" rtlCol="0" anchor="ctr">
            <a:normAutofit/>
          </a:bodyPr>
          <a:lstStyle>
            <a:defPPr>
              <a:defRPr lang="en-US"/>
            </a:defPPr>
            <a:lvl1pPr indent="0">
              <a:spcBef>
                <a:spcPct val="20000"/>
              </a:spcBef>
              <a:spcAft>
                <a:spcPts val="600"/>
              </a:spcAft>
              <a:buClr>
                <a:schemeClr val="accent2"/>
              </a:buClr>
              <a:buSzPct val="92000"/>
              <a:buFont typeface="Wingdings 2" panose="05020102010507070707" pitchFamily="18" charset="2"/>
              <a:buNone/>
              <a:defRPr>
                <a:solidFill>
                  <a:schemeClr val="tx2"/>
                </a:solidFill>
              </a:defRPr>
            </a:lvl1pPr>
            <a:lvl2pPr marL="630000" indent="-306000">
              <a:spcBef>
                <a:spcPct val="20000"/>
              </a:spcBef>
              <a:spcAft>
                <a:spcPts val="600"/>
              </a:spcAft>
              <a:buClr>
                <a:schemeClr val="accent2"/>
              </a:buClr>
              <a:buSzPct val="92000"/>
              <a:buFont typeface="Wingdings 2" panose="05020102010507070707" pitchFamily="18" charset="2"/>
              <a:buChar char=""/>
              <a:defRPr sz="1600">
                <a:solidFill>
                  <a:schemeClr val="tx2"/>
                </a:solidFill>
              </a:defRPr>
            </a:lvl2pPr>
            <a:lvl3pPr marL="900000" indent="-270000">
              <a:spcBef>
                <a:spcPct val="20000"/>
              </a:spcBef>
              <a:spcAft>
                <a:spcPts val="600"/>
              </a:spcAft>
              <a:buClr>
                <a:schemeClr val="accent2"/>
              </a:buClr>
              <a:buSzPct val="92000"/>
              <a:buFont typeface="Wingdings 2" panose="05020102010507070707" pitchFamily="18" charset="2"/>
              <a:buChar char=""/>
              <a:defRPr sz="1400">
                <a:solidFill>
                  <a:schemeClr val="tx2"/>
                </a:solidFill>
              </a:defRPr>
            </a:lvl3pPr>
            <a:lvl4pPr marL="1242000" indent="-234000">
              <a:spcBef>
                <a:spcPct val="20000"/>
              </a:spcBef>
              <a:spcAft>
                <a:spcPts val="600"/>
              </a:spcAft>
              <a:buClr>
                <a:schemeClr val="accent2"/>
              </a:buClr>
              <a:buSzPct val="92000"/>
              <a:buFont typeface="Wingdings 2" panose="05020102010507070707" pitchFamily="18" charset="2"/>
              <a:buChar char=""/>
              <a:defRPr sz="1200">
                <a:solidFill>
                  <a:schemeClr val="tx2"/>
                </a:solidFill>
              </a:defRPr>
            </a:lvl4pPr>
            <a:lvl5pPr marL="1602000" indent="-234000">
              <a:spcBef>
                <a:spcPct val="20000"/>
              </a:spcBef>
              <a:spcAft>
                <a:spcPts val="600"/>
              </a:spcAft>
              <a:buClr>
                <a:schemeClr val="accent2"/>
              </a:buClr>
              <a:buSzPct val="92000"/>
              <a:buFont typeface="Wingdings 2" panose="05020102010507070707" pitchFamily="18" charset="2"/>
              <a:buChar char=""/>
              <a:defRPr sz="1200">
                <a:solidFill>
                  <a:schemeClr val="tx2"/>
                </a:solidFill>
              </a:defRPr>
            </a:lvl5pPr>
            <a:lvl6pPr marL="1900000" indent="-228600">
              <a:spcBef>
                <a:spcPct val="20000"/>
              </a:spcBef>
              <a:spcAft>
                <a:spcPts val="600"/>
              </a:spcAft>
              <a:buClr>
                <a:schemeClr val="accent2"/>
              </a:buClr>
              <a:buSzPct val="92000"/>
              <a:buFont typeface="Wingdings 2" panose="05020102010507070707" pitchFamily="18" charset="2"/>
              <a:buChar char=""/>
              <a:defRPr sz="1200">
                <a:solidFill>
                  <a:schemeClr val="tx2"/>
                </a:solidFill>
              </a:defRPr>
            </a:lvl6pPr>
            <a:lvl7pPr marL="2200000" indent="-228600">
              <a:spcBef>
                <a:spcPct val="20000"/>
              </a:spcBef>
              <a:spcAft>
                <a:spcPts val="600"/>
              </a:spcAft>
              <a:buClr>
                <a:schemeClr val="accent2"/>
              </a:buClr>
              <a:buSzPct val="92000"/>
              <a:buFont typeface="Wingdings 2" panose="05020102010507070707" pitchFamily="18" charset="2"/>
              <a:buChar char=""/>
              <a:defRPr sz="1200">
                <a:solidFill>
                  <a:schemeClr val="tx2"/>
                </a:solidFill>
              </a:defRPr>
            </a:lvl7pPr>
            <a:lvl8pPr marL="2500000" indent="-228600">
              <a:spcBef>
                <a:spcPct val="20000"/>
              </a:spcBef>
              <a:spcAft>
                <a:spcPts val="600"/>
              </a:spcAft>
              <a:buClr>
                <a:schemeClr val="accent2"/>
              </a:buClr>
              <a:buSzPct val="92000"/>
              <a:buFont typeface="Wingdings 2" panose="05020102010507070707" pitchFamily="18" charset="2"/>
              <a:buChar char=""/>
              <a:defRPr sz="1200">
                <a:solidFill>
                  <a:schemeClr val="tx2"/>
                </a:solidFill>
              </a:defRPr>
            </a:lvl8pPr>
            <a:lvl9pPr marL="2800000" indent="-228600">
              <a:spcBef>
                <a:spcPct val="20000"/>
              </a:spcBef>
              <a:spcAft>
                <a:spcPts val="600"/>
              </a:spcAft>
              <a:buClr>
                <a:schemeClr val="accent2"/>
              </a:buClr>
              <a:buSzPct val="92000"/>
              <a:buFont typeface="Wingdings 2" panose="05020102010507070707" pitchFamily="18" charset="2"/>
              <a:buChar char=""/>
              <a:defRPr sz="1200">
                <a:solidFill>
                  <a:schemeClr val="tx2"/>
                </a:solidFill>
              </a:defRPr>
            </a:lvl9pPr>
          </a:lstStyle>
          <a:p>
            <a:r>
              <a:rPr lang="en-US" dirty="0" smtClean="0">
                <a:latin typeface="Arial Narrow" panose="020B0606020202030204" pitchFamily="34" charset="0"/>
              </a:rPr>
              <a:t>PART I</a:t>
            </a:r>
          </a:p>
          <a:p>
            <a:pPr algn="just"/>
            <a:r>
              <a:rPr lang="en-US" dirty="0" smtClean="0">
                <a:latin typeface="Arial Narrow" panose="020B0606020202030204" pitchFamily="34" charset="0"/>
              </a:rPr>
              <a:t>A 1 unit shock to the ND Gains will decrease domestic private sector credit in the banking sector by 0.16%, or $0.26 million.</a:t>
            </a:r>
          </a:p>
          <a:p>
            <a:pPr algn="just"/>
            <a:r>
              <a:rPr lang="en-US" dirty="0" smtClean="0">
                <a:latin typeface="Arial Narrow" panose="020B0606020202030204" pitchFamily="34" charset="0"/>
              </a:rPr>
              <a:t>A 1 unit shock in the category index will decrease domestic private sector credit in the banking sector by 0.01%, or $0.02 million.</a:t>
            </a:r>
          </a:p>
          <a:p>
            <a:pPr algn="just"/>
            <a:r>
              <a:rPr lang="en-US" dirty="0" smtClean="0">
                <a:latin typeface="Arial Narrow" panose="020B0606020202030204" pitchFamily="34" charset="0"/>
              </a:rPr>
              <a:t>When looking at all of the credit issuing institutions in the financial services sector of The Bahamas:</a:t>
            </a:r>
          </a:p>
          <a:p>
            <a:pPr algn="just"/>
            <a:r>
              <a:rPr lang="en-US" dirty="0" smtClean="0">
                <a:latin typeface="Arial Narrow" panose="020B0606020202030204" pitchFamily="34" charset="0"/>
              </a:rPr>
              <a:t>A 1 unit change in the ND Gains would decrease domestic credit by 0.19% or $0.12 million.</a:t>
            </a:r>
          </a:p>
          <a:p>
            <a:pPr algn="just"/>
            <a:r>
              <a:rPr lang="en-US" dirty="0" smtClean="0">
                <a:latin typeface="Arial Narrow" panose="020B0606020202030204" pitchFamily="34" charset="0"/>
              </a:rPr>
              <a:t>A 1 unit change in the category index will decrease domestic credit by 0.01% or $0.01 million.</a:t>
            </a:r>
          </a:p>
        </p:txBody>
      </p:sp>
      <p:sp>
        <p:nvSpPr>
          <p:cNvPr id="3" name="TextBox 2"/>
          <p:cNvSpPr txBox="1"/>
          <p:nvPr/>
        </p:nvSpPr>
        <p:spPr>
          <a:xfrm>
            <a:off x="636105" y="1150561"/>
            <a:ext cx="10281036" cy="707886"/>
          </a:xfrm>
          <a:prstGeom prst="rect">
            <a:avLst/>
          </a:prstGeom>
          <a:noFill/>
        </p:spPr>
        <p:txBody>
          <a:bodyPr wrap="square" rtlCol="0">
            <a:spAutoFit/>
          </a:bodyPr>
          <a:lstStyle/>
          <a:p>
            <a:r>
              <a:rPr lang="en-US" sz="2000" dirty="0">
                <a:solidFill>
                  <a:schemeClr val="accent5">
                    <a:lumMod val="50000"/>
                  </a:schemeClr>
                </a:solidFill>
                <a:latin typeface="Arial Narrow" panose="020B0606020202030204" pitchFamily="34" charset="0"/>
              </a:rPr>
              <a:t>The results showed that climate shocks do in fact impact the supply of credit in the banking sector in The Bahamas, as well as borrowers’ probability of default.</a:t>
            </a:r>
            <a:endParaRPr lang="en-AU" sz="2000" dirty="0">
              <a:solidFill>
                <a:schemeClr val="accent5">
                  <a:lumMod val="50000"/>
                </a:schemeClr>
              </a:solidFill>
              <a:latin typeface="Arial Narrow" panose="020B0606020202030204" pitchFamily="34" charset="0"/>
            </a:endParaRPr>
          </a:p>
        </p:txBody>
      </p:sp>
    </p:spTree>
    <p:extLst>
      <p:ext uri="{BB962C8B-B14F-4D97-AF65-F5344CB8AC3E}">
        <p14:creationId xmlns:p14="http://schemas.microsoft.com/office/powerpoint/2010/main" val="4026998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0th Anniversary CBOB Branded PowerPoint Template - Minimal.pptx" id="{812749B8-A837-4D4A-BD99-6ABB5B180949}" vid="{34D04B1A-EC79-4E9F-BFCB-AC73B5042F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CBOB50 PowerPoint Template</Template>
  <TotalTime>25568</TotalTime>
  <Words>1545</Words>
  <Application>Microsoft Office PowerPoint</Application>
  <PresentationFormat>Widescreen</PresentationFormat>
  <Paragraphs>160</Paragraphs>
  <Slides>15</Slides>
  <Notes>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15</vt:i4>
      </vt:variant>
    </vt:vector>
  </HeadingPairs>
  <TitlesOfParts>
    <vt:vector size="27" baseType="lpstr">
      <vt:lpstr>Arial</vt:lpstr>
      <vt:lpstr>Arial Narrow</vt:lpstr>
      <vt:lpstr>Calibri</vt:lpstr>
      <vt:lpstr>Calibri Light</vt:lpstr>
      <vt:lpstr>Cambria Math</vt:lpstr>
      <vt:lpstr>Century Gothic</vt:lpstr>
      <vt:lpstr>Jost</vt:lpstr>
      <vt:lpstr>Open Sans</vt:lpstr>
      <vt:lpstr>Poppins Medium</vt:lpstr>
      <vt:lpstr>Times New Roman</vt:lpstr>
      <vt:lpstr>Wingdings 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Central Bank of  The Bahamas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Lavashti G Dames</dc:creator>
  <cp:lastModifiedBy>Lavashti G Dames</cp:lastModifiedBy>
  <cp:revision>79</cp:revision>
  <dcterms:created xsi:type="dcterms:W3CDTF">2024-06-26T15:21:37Z</dcterms:created>
  <dcterms:modified xsi:type="dcterms:W3CDTF">2024-07-23T14:42:19Z</dcterms:modified>
</cp:coreProperties>
</file>